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3" r:id="rId17"/>
    <p:sldId id="274" r:id="rId18"/>
    <p:sldId id="275" r:id="rId19"/>
    <p:sldId id="276" r:id="rId20"/>
    <p:sldId id="277" r:id="rId21"/>
    <p:sldId id="278" r:id="rId22"/>
    <p:sldId id="279" r:id="rId2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16B482-99BB-B779-5F95-9DBF8A3116A3}" name="Steverson, Alexa C" initials="SAC" userId="S::Alexa.Steverson@ncpoisoncontrol.org::d5a2fc1d-fba5-4abf-937f-e24b159d69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19"/>
    <p:restoredTop sz="70884" autoAdjust="0"/>
  </p:normalViewPr>
  <p:slideViewPr>
    <p:cSldViewPr snapToGrid="0">
      <p:cViewPr varScale="1">
        <p:scale>
          <a:sx n="89" d="100"/>
          <a:sy n="89" d="100"/>
        </p:scale>
        <p:origin x="976" y="160"/>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988lifeline.org/how-we-can-all-prevent-suicid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ayoclinic.org/diseases-conditions/drug-addiction/symptoms-causes/syc-2036511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sharingpillscankill.org/"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www.webpoisoncontrol.org/" TargetMode="External"/><Relationship Id="rId4" Type="http://schemas.openxmlformats.org/officeDocument/2006/relationships/hyperlink" Target="http://www.ncpoisoncontrol.org/"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noRot="1" noChangeAspect="1"/>
          </p:cNvSpPr>
          <p:nvPr>
            <p:ph type="sldImg"/>
          </p:nvPr>
        </p:nvSpPr>
        <p:spPr>
          <a:xfrm>
            <a:off x="381000" y="685800"/>
            <a:ext cx="6096000" cy="3429000"/>
          </a:xfrm>
          <a:prstGeom prst="rect">
            <a:avLst/>
          </a:prstGeom>
        </p:spPr>
        <p:txBody>
          <a:bodyPr/>
          <a:lstStyle/>
          <a:p>
            <a:endParaRPr/>
          </a:p>
        </p:txBody>
      </p:sp>
      <p:sp>
        <p:nvSpPr>
          <p:cNvPr id="97" name="Shape 97"/>
          <p:cNvSpPr>
            <a:spLocks noGrp="1"/>
          </p:cNvSpPr>
          <p:nvPr>
            <p:ph type="body" sz="quarter" idx="1"/>
          </p:nvPr>
        </p:nvSpPr>
        <p:spPr>
          <a:prstGeom prst="rect">
            <a:avLst/>
          </a:prstGeom>
        </p:spPr>
        <p:txBody>
          <a:bodyPr/>
          <a:lstStyle/>
          <a:p>
            <a:r>
              <a:rPr i="0" dirty="0"/>
              <a:t>This presentation is about prescription drugs and how to use them safely.   </a:t>
            </a:r>
          </a:p>
          <a:p>
            <a:endParaRPr i="0" dirty="0"/>
          </a:p>
          <a:p>
            <a:pPr>
              <a:defRPr i="1"/>
            </a:pPr>
            <a:r>
              <a:rPr i="0" dirty="0"/>
              <a:t>Potential questions to begin discussion:    </a:t>
            </a:r>
          </a:p>
          <a:p>
            <a:endParaRPr i="0" dirty="0"/>
          </a:p>
          <a:p>
            <a:pPr marL="171450" indent="-171450">
              <a:buSzPct val="100000"/>
              <a:buFont typeface="Arial"/>
              <a:buChar char="•"/>
              <a:defRPr i="1"/>
            </a:pPr>
            <a:r>
              <a:rPr i="0" dirty="0"/>
              <a:t>Do you take prescription medications regularly or know someone who does?</a:t>
            </a:r>
          </a:p>
          <a:p>
            <a:pPr marL="171450" indent="-171450">
              <a:buSzPct val="100000"/>
              <a:buFont typeface="Arial"/>
              <a:buChar char="•"/>
              <a:defRPr i="1"/>
            </a:pPr>
            <a:r>
              <a:rPr i="0" dirty="0"/>
              <a:t>Do you know someone whose life has been impacted by taking prescription drugs (whether positively or negatively)?</a:t>
            </a:r>
          </a:p>
          <a:p>
            <a:pPr marL="171450" indent="-171450">
              <a:buSzPct val="100000"/>
              <a:buFont typeface="Arial"/>
              <a:buChar char="•"/>
              <a:defRPr i="1"/>
            </a:pPr>
            <a:r>
              <a:rPr i="0" dirty="0"/>
              <a:t>Do you know what to do if someone </a:t>
            </a:r>
            <a:r>
              <a:rPr lang="en-US" i="0" dirty="0"/>
              <a:t>takes too much </a:t>
            </a:r>
            <a:r>
              <a:rPr i="0" dirty="0"/>
              <a:t>prescription medication?    </a:t>
            </a:r>
          </a:p>
          <a:p>
            <a:endParaRPr dirty="0"/>
          </a:p>
          <a:p>
            <a:r>
              <a:rPr dirty="0"/>
              <a:t>Today, we’re going to talk about what healthy prescription drug habits look like and how to avoid prescription drug poisoning.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endParaRPr i="0" dirty="0"/>
          </a:p>
          <a:p>
            <a:pPr>
              <a:defRPr i="1"/>
            </a:pPr>
            <a:r>
              <a:rPr i="0" dirty="0"/>
              <a:t>You may want to have different students in the class read each of the teen perceptions about Rx drugs and discuss whether they share those perceptions or feel differently about them.    </a:t>
            </a:r>
          </a:p>
          <a:p>
            <a:pPr>
              <a:defRPr i="1"/>
            </a:pPr>
            <a:endParaRPr i="0" dirty="0"/>
          </a:p>
          <a:p>
            <a:pPr>
              <a:defRPr i="1"/>
            </a:pPr>
            <a:endParaRPr i="0" dirty="0"/>
          </a:p>
          <a:p>
            <a:pPr>
              <a:defRPr i="1"/>
            </a:pPr>
            <a:r>
              <a:rPr i="0" dirty="0"/>
              <a:t>After all of the perceptions are read, here are some follow up questions to consider asking:        </a:t>
            </a:r>
          </a:p>
          <a:p>
            <a:pPr>
              <a:defRPr i="1"/>
            </a:pPr>
            <a:endParaRPr i="0" dirty="0"/>
          </a:p>
          <a:p>
            <a:pPr marL="171450" indent="-171450">
              <a:buSzPct val="100000"/>
              <a:buFont typeface="Arial"/>
              <a:buChar char="•"/>
              <a:defRPr i="1"/>
            </a:pPr>
            <a:r>
              <a:rPr i="0" dirty="0"/>
              <a:t>When you think about “drug abuse,” what drugs initially come to mind? </a:t>
            </a:r>
          </a:p>
          <a:p>
            <a:pPr marL="171450" indent="-171450">
              <a:buSzPct val="100000"/>
              <a:buFont typeface="Arial"/>
              <a:buChar char="•"/>
              <a:defRPr i="1"/>
            </a:pPr>
            <a:endParaRPr i="0" dirty="0"/>
          </a:p>
          <a:p>
            <a:pPr marL="171450" indent="-171450">
              <a:buSzPct val="100000"/>
              <a:buFont typeface="Arial"/>
              <a:buChar char="•"/>
              <a:defRPr i="1"/>
            </a:pPr>
            <a:r>
              <a:rPr i="0" dirty="0"/>
              <a:t>Do you feel that parents are talking to their teens enough about prescription drug misuse?</a:t>
            </a:r>
          </a:p>
          <a:p>
            <a:pPr>
              <a:defRPr i="1"/>
            </a:pPr>
            <a:endParaRPr i="0" dirty="0"/>
          </a:p>
          <a:p>
            <a:pPr marL="171450" indent="-171450">
              <a:buSzPct val="100000"/>
              <a:buFont typeface="Arial"/>
              <a:buChar char="•"/>
              <a:defRPr i="1"/>
            </a:pPr>
            <a:r>
              <a:rPr i="0" dirty="0"/>
              <a:t>Is enough being done to bring attention to prescription drug misuse and abuse?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xfrm>
            <a:off x="381000" y="685800"/>
            <a:ext cx="6096000" cy="3429000"/>
          </a:xfrm>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endParaRPr/>
          </a:p>
          <a:p>
            <a:r>
              <a:t>What do you think?  Do you think that because a medicine is prescribed that it’s safer than a street drug?</a:t>
            </a:r>
          </a:p>
          <a:p>
            <a:endParaRPr/>
          </a:p>
          <a:p>
            <a:r>
              <a:t>As we’ve discussed so far, a prescribed medicine can pose serious risk to a person when it’s taken in the wrong amount or by the wrong person.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xfrm>
            <a:off x="381000" y="685800"/>
            <a:ext cx="6096000" cy="3429000"/>
          </a:xfrm>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r>
              <a:rPr dirty="0"/>
              <a:t>Unfortunately, the majority of teens who incorrectly take medications are trying to harm themselves.</a:t>
            </a:r>
          </a:p>
          <a:p>
            <a:endParaRPr dirty="0"/>
          </a:p>
          <a:p>
            <a:r>
              <a:rPr dirty="0"/>
              <a:t>According to the Suicide and Crisis Lifeline, if someone is considering suicide, he or she might…¹   </a:t>
            </a:r>
          </a:p>
          <a:p>
            <a:pPr marL="171450" indent="-171450">
              <a:buSzPct val="100000"/>
              <a:buFont typeface="Arial"/>
              <a:buChar char="•"/>
            </a:pPr>
            <a:endParaRPr dirty="0"/>
          </a:p>
          <a:p>
            <a:pPr marL="171450" indent="-171450">
              <a:buSzPct val="100000"/>
              <a:buFont typeface="Arial"/>
              <a:buChar char="•"/>
            </a:pPr>
            <a:r>
              <a:rPr dirty="0"/>
              <a:t>talk about wanting to die</a:t>
            </a:r>
          </a:p>
          <a:p>
            <a:pPr marL="171450" indent="-171450">
              <a:buSzPct val="100000"/>
              <a:buFont typeface="Arial"/>
              <a:buChar char="•"/>
            </a:pPr>
            <a:r>
              <a:rPr dirty="0"/>
              <a:t>talk about feeling hopeless or trapped</a:t>
            </a:r>
          </a:p>
          <a:p>
            <a:pPr marL="171450" indent="-171450">
              <a:buSzPct val="100000"/>
              <a:buFont typeface="Arial"/>
              <a:buChar char="•"/>
            </a:pPr>
            <a:r>
              <a:rPr dirty="0"/>
              <a:t>act anxious, show rage, or have extreme mood swings</a:t>
            </a:r>
          </a:p>
          <a:p>
            <a:pPr marL="171450" indent="-171450">
              <a:buSzPct val="100000"/>
              <a:buFont typeface="Arial"/>
              <a:buChar char="•"/>
            </a:pPr>
            <a:r>
              <a:rPr dirty="0"/>
              <a:t>behave recklessly</a:t>
            </a:r>
          </a:p>
          <a:p>
            <a:pPr marL="171450" indent="-171450">
              <a:buSzPct val="100000"/>
              <a:buFont typeface="Arial"/>
              <a:buChar char="•"/>
            </a:pPr>
            <a:r>
              <a:rPr dirty="0"/>
              <a:t>withdraw or isolate himself or herself </a:t>
            </a:r>
          </a:p>
          <a:p>
            <a:pPr marL="171450" indent="-171450">
              <a:buSzPct val="100000"/>
              <a:buFont typeface="Arial"/>
              <a:buChar char="•"/>
            </a:pPr>
            <a:endParaRPr dirty="0"/>
          </a:p>
          <a:p>
            <a:r>
              <a:rPr dirty="0"/>
              <a:t>Noticing and acting on these warning signs can help prevent suicide.  If you think someone might be considering suicide, tell a parent, school counselor, other trusted adult, or contact the Suicide and Crisis Lifeline at 988.</a:t>
            </a:r>
          </a:p>
          <a:p>
            <a:pPr>
              <a:defRPr i="1"/>
            </a:pPr>
            <a:endParaRPr dirty="0"/>
          </a:p>
          <a:p>
            <a:pPr>
              <a:defRPr i="1"/>
            </a:pPr>
            <a:r>
              <a:rPr i="0" dirty="0"/>
              <a:t>You may want to allow students the opportunity to save the Suicide and Crisis Lifeline number</a:t>
            </a:r>
            <a:r>
              <a:rPr lang="en-US" i="0" dirty="0"/>
              <a:t>, 988,</a:t>
            </a:r>
            <a:r>
              <a:rPr i="0" dirty="0"/>
              <a:t> into their phones.</a:t>
            </a:r>
          </a:p>
          <a:p>
            <a:endParaRPr i="0" dirty="0"/>
          </a:p>
          <a:p>
            <a:pPr>
              <a:defRPr sz="900" i="1"/>
            </a:pPr>
            <a:r>
              <a:rPr i="0" dirty="0"/>
              <a:t>¹ for a more complete list of warning signs visit </a:t>
            </a:r>
            <a:r>
              <a:rPr sz="1200" i="0" u="sng" dirty="0">
                <a:solidFill>
                  <a:srgbClr val="0563C1"/>
                </a:solidFill>
                <a:uFill>
                  <a:solidFill>
                    <a:srgbClr val="0563C1"/>
                  </a:solidFill>
                </a:uFill>
                <a:hlinkClick r:id="rId3"/>
              </a:rPr>
              <a:t>We Can All Prevent Suicide : Lifeline (988lifeline.org)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xfrm>
            <a:off x="381000" y="685800"/>
            <a:ext cx="6096000" cy="3429000"/>
          </a:xfrm>
          <a:prstGeom prst="rect">
            <a:avLst/>
          </a:prstGeom>
        </p:spPr>
        <p:txBody>
          <a:bodyPr/>
          <a:lstStyle/>
          <a:p>
            <a:endParaRPr/>
          </a:p>
        </p:txBody>
      </p:sp>
      <p:sp>
        <p:nvSpPr>
          <p:cNvPr id="243" name="Shape 243"/>
          <p:cNvSpPr>
            <a:spLocks noGrp="1"/>
          </p:cNvSpPr>
          <p:nvPr>
            <p:ph type="body" sz="quarter" idx="1"/>
          </p:nvPr>
        </p:nvSpPr>
        <p:spPr>
          <a:prstGeom prst="rect">
            <a:avLst/>
          </a:prstGeom>
        </p:spPr>
        <p:txBody>
          <a:bodyPr/>
          <a:lstStyle/>
          <a:p>
            <a:endParaRPr dirty="0"/>
          </a:p>
          <a:p>
            <a:r>
              <a:rPr dirty="0"/>
              <a:t>High school seniors abusing prescription drugs said they most often got them from a friend or relative.  </a:t>
            </a:r>
          </a:p>
          <a:p>
            <a:endParaRPr dirty="0"/>
          </a:p>
          <a:p>
            <a:r>
              <a:rPr dirty="0"/>
              <a:t>About one-third said they intentionally abused their own prescription, and </a:t>
            </a:r>
            <a:r>
              <a:rPr lang="en-US" dirty="0"/>
              <a:t>nearly 1</a:t>
            </a:r>
            <a:r>
              <a:rPr dirty="0"/>
              <a:t>0% </a:t>
            </a:r>
            <a:r>
              <a:rPr lang="en-US" dirty="0"/>
              <a:t>bought</a:t>
            </a:r>
            <a:r>
              <a:rPr dirty="0"/>
              <a:t> prescription medication online.</a:t>
            </a:r>
          </a:p>
          <a:p>
            <a:endParaRPr dirty="0"/>
          </a:p>
          <a:p>
            <a:r>
              <a:rPr dirty="0"/>
              <a:t>Note:  Prescription medications may have been obtained by more than one means.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endParaRPr dirty="0"/>
          </a:p>
          <a:p>
            <a:r>
              <a:rPr dirty="0"/>
              <a:t>In this slide, you’ll see some common prescription medications and why they’re prescribed.  The generic name of the medicine is in parentheses; the brand name is capitalized.</a:t>
            </a:r>
          </a:p>
          <a:p>
            <a:endParaRPr dirty="0"/>
          </a:p>
          <a:p>
            <a:r>
              <a:rPr dirty="0"/>
              <a:t>You may have heard of some of these medications, or you may not be familiar with any on the list.  It can help to know the name of these medications and the negative impacts that can occur if they are abused or misused.   </a:t>
            </a:r>
          </a:p>
          <a:p>
            <a:endParaRPr dirty="0"/>
          </a:p>
          <a:p>
            <a:r>
              <a:rPr dirty="0"/>
              <a:t>Some common negative effects from misusing or abusing prescriptions can include:</a:t>
            </a:r>
          </a:p>
          <a:p>
            <a:endParaRPr dirty="0"/>
          </a:p>
          <a:p>
            <a:pPr marL="171450" indent="-171450">
              <a:buSzPct val="100000"/>
              <a:buFont typeface="Arial"/>
              <a:buChar char="•"/>
            </a:pPr>
            <a:r>
              <a:rPr dirty="0"/>
              <a:t>confusion</a:t>
            </a:r>
          </a:p>
          <a:p>
            <a:pPr marL="171450" indent="-171450">
              <a:buSzPct val="100000"/>
              <a:buFont typeface="Arial"/>
              <a:buChar char="•"/>
            </a:pPr>
            <a:r>
              <a:rPr dirty="0"/>
              <a:t>grogginess</a:t>
            </a:r>
          </a:p>
          <a:p>
            <a:pPr marL="171450" indent="-171450">
              <a:buSzPct val="100000"/>
              <a:buFont typeface="Arial"/>
              <a:buChar char="•"/>
            </a:pPr>
            <a:r>
              <a:rPr dirty="0"/>
              <a:t>seizures</a:t>
            </a:r>
          </a:p>
          <a:p>
            <a:pPr marL="171450" indent="-171450">
              <a:buSzPct val="100000"/>
              <a:buFont typeface="Arial"/>
              <a:buChar char="•"/>
            </a:pPr>
            <a:r>
              <a:rPr dirty="0"/>
              <a:t>addiction</a:t>
            </a:r>
          </a:p>
          <a:p>
            <a:pPr marL="171450" indent="-171450">
              <a:buSzPct val="100000"/>
              <a:buFont typeface="Arial"/>
              <a:buChar char="•"/>
            </a:pPr>
            <a:endParaRPr dirty="0"/>
          </a:p>
          <a:p>
            <a:r>
              <a:rPr dirty="0"/>
              <a:t>As we’ve discussed, death can also be an outcome of misusing or abusing Rx drugs.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xfrm>
            <a:off x="381000" y="685800"/>
            <a:ext cx="6096000" cy="3429000"/>
          </a:xfrm>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endParaRPr dirty="0"/>
          </a:p>
          <a:p>
            <a:pPr>
              <a:defRPr i="1"/>
            </a:pPr>
            <a:r>
              <a:rPr i="0" dirty="0"/>
              <a:t>You may want to read aloud these medicine misuse and abuse scenarios to the class.  They are actual calls that the poison control center has taken about teens.  </a:t>
            </a:r>
          </a:p>
          <a:p>
            <a:endParaRPr i="0" dirty="0"/>
          </a:p>
          <a:p>
            <a:endParaRPr i="0" dirty="0"/>
          </a:p>
          <a:p>
            <a:pPr>
              <a:defRPr i="1"/>
            </a:pPr>
            <a:r>
              <a:rPr i="0" dirty="0"/>
              <a:t>Possible questions for further discussion:</a:t>
            </a:r>
          </a:p>
          <a:p>
            <a:pPr>
              <a:defRPr i="1"/>
            </a:pPr>
            <a:endParaRPr i="0" dirty="0"/>
          </a:p>
          <a:p>
            <a:pPr marL="171450" indent="-171450">
              <a:buSzPct val="100000"/>
              <a:buFont typeface="Arial"/>
              <a:buChar char="•"/>
              <a:defRPr i="1"/>
            </a:pPr>
            <a:r>
              <a:rPr i="0" dirty="0"/>
              <a:t>How easy or hard do you think it is to confuse one medicine for another or to accidentally take the wrong amount of medicine?</a:t>
            </a:r>
          </a:p>
          <a:p>
            <a:pPr marL="171450" indent="-171450">
              <a:buSzPct val="100000"/>
              <a:buFont typeface="Arial"/>
              <a:buChar char="•"/>
              <a:defRPr i="1"/>
            </a:pPr>
            <a:endParaRPr i="0" dirty="0"/>
          </a:p>
          <a:p>
            <a:pPr marL="171450" indent="-171450">
              <a:buSzPct val="100000"/>
              <a:buFont typeface="Arial"/>
              <a:buChar char="•"/>
              <a:defRPr i="1"/>
            </a:pPr>
            <a:r>
              <a:rPr i="0" dirty="0"/>
              <a:t>On a scale of 1-5, with 1 being not harmful at all and 5 being very harmful, how harmful would it be to take someone else’s medicine?    </a:t>
            </a:r>
          </a:p>
          <a:p>
            <a:pPr marL="171450" indent="-171450">
              <a:buSzPct val="100000"/>
              <a:buFont typeface="Arial"/>
              <a:buChar char="•"/>
              <a:defRPr i="1"/>
            </a:pPr>
            <a:endParaRPr i="0" dirty="0"/>
          </a:p>
          <a:p>
            <a:pPr marL="171450" indent="-171450">
              <a:buSzPct val="100000"/>
              <a:buFont typeface="Arial"/>
              <a:buChar char="•"/>
              <a:defRPr i="1"/>
            </a:pPr>
            <a:r>
              <a:rPr i="0" dirty="0"/>
              <a:t>On a scale of 1-5, with 1 being not comfortable at all and 5 being very comfortable, how comfortable would you be telling an adult if you noticed someone showing the warning signs of emotional distress that we talked about earlier?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xfrm>
            <a:off x="381000" y="685800"/>
            <a:ext cx="6096000" cy="3429000"/>
          </a:xfrm>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endParaRPr/>
          </a:p>
          <a:p>
            <a:r>
              <a:t>These warning signs might mean that someone  is abusing drugs.  Remember that prescription drug abuse is drug abuse, too.  </a:t>
            </a:r>
          </a:p>
          <a:p>
            <a:endParaRPr/>
          </a:p>
          <a:p>
            <a:r>
              <a:t>Contact a parent, school counselor, or other trusted adult if you are concerned for a friend or want to seek help for yourself.</a:t>
            </a:r>
          </a:p>
          <a:p>
            <a:endParaRPr/>
          </a:p>
          <a:p>
            <a:r>
              <a:rPr u="sng">
                <a:solidFill>
                  <a:srgbClr val="0563C1"/>
                </a:solidFill>
                <a:uFill>
                  <a:solidFill>
                    <a:srgbClr val="0563C1"/>
                  </a:solidFill>
                </a:uFill>
                <a:hlinkClick r:id="rId3"/>
              </a:rPr>
              <a:t>Drug addiction (substance use disorder) - Symptoms and causes - Mayo Clinic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noRot="1" noChangeAspect="1"/>
          </p:cNvSpPr>
          <p:nvPr>
            <p:ph type="sldImg"/>
          </p:nvPr>
        </p:nvSpPr>
        <p:spPr>
          <a:xfrm>
            <a:off x="381000" y="685800"/>
            <a:ext cx="6096000" cy="3429000"/>
          </a:xfrm>
          <a:prstGeom prst="rect">
            <a:avLst/>
          </a:prstGeom>
        </p:spPr>
        <p:txBody>
          <a:bodyPr/>
          <a:lstStyle/>
          <a:p>
            <a:endParaRPr/>
          </a:p>
        </p:txBody>
      </p:sp>
      <p:sp>
        <p:nvSpPr>
          <p:cNvPr id="283" name="Shape 283"/>
          <p:cNvSpPr>
            <a:spLocks noGrp="1"/>
          </p:cNvSpPr>
          <p:nvPr>
            <p:ph type="body" sz="quarter" idx="1"/>
          </p:nvPr>
        </p:nvSpPr>
        <p:spPr>
          <a:prstGeom prst="rect">
            <a:avLst/>
          </a:prstGeom>
        </p:spPr>
        <p:txBody>
          <a:bodyPr/>
          <a:lstStyle/>
          <a:p>
            <a:r>
              <a:rPr dirty="0"/>
              <a:t>Knowing which first aid step to take in a medication mishap can help make sure a person gets the quickest and best help.</a:t>
            </a:r>
          </a:p>
          <a:p>
            <a:endParaRPr dirty="0"/>
          </a:p>
          <a:p>
            <a:endParaRPr dirty="0"/>
          </a:p>
          <a:p>
            <a:r>
              <a:rPr dirty="0"/>
              <a:t>If the person is awake, call the poison control center to receive advice from a healthcare provider. Think of the poison control center as the 911 for poisonings.</a:t>
            </a:r>
          </a:p>
          <a:p>
            <a:endParaRPr dirty="0"/>
          </a:p>
          <a:p>
            <a:endParaRPr dirty="0"/>
          </a:p>
          <a:p>
            <a:r>
              <a:rPr dirty="0"/>
              <a:t>If the person is unconscious, call 911 right away.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381000" y="685800"/>
            <a:ext cx="6096000" cy="3429000"/>
          </a:xfrm>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p>
            <a:r>
              <a:rPr dirty="0"/>
              <a:t>People know and trust 911 as a universal emergency service.  </a:t>
            </a:r>
          </a:p>
          <a:p>
            <a:endParaRPr dirty="0"/>
          </a:p>
          <a:p>
            <a:r>
              <a:rPr dirty="0"/>
              <a:t>While 911 dispatchers can get an ambulance to you, they cannot give you medical advice about your situation.</a:t>
            </a:r>
          </a:p>
          <a:p>
            <a:endParaRPr dirty="0"/>
          </a:p>
          <a:p>
            <a:pPr>
              <a:defRPr i="1"/>
            </a:pPr>
            <a:r>
              <a:rPr i="0" dirty="0"/>
              <a:t>You may want to read aloud each of the 4 reasons listed.  </a:t>
            </a:r>
          </a:p>
          <a:p>
            <a:endParaRPr dirty="0"/>
          </a:p>
          <a:p>
            <a:r>
              <a:rPr dirty="0"/>
              <a:t>Because nurses and pharmacists answer the calls and chats, they can let you know if the particular situation requires hospital care.  Calls and chats are confidential.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xfrm>
            <a:off x="381000" y="685800"/>
            <a:ext cx="6096000" cy="3429000"/>
          </a:xfrm>
          <a:prstGeom prst="rect">
            <a:avLst/>
          </a:prstGeom>
        </p:spPr>
        <p:txBody>
          <a:bodyPr/>
          <a:lstStyle/>
          <a:p>
            <a:endParaRPr/>
          </a:p>
        </p:txBody>
      </p:sp>
      <p:sp>
        <p:nvSpPr>
          <p:cNvPr id="301" name="Shape 301"/>
          <p:cNvSpPr>
            <a:spLocks noGrp="1"/>
          </p:cNvSpPr>
          <p:nvPr>
            <p:ph type="body" sz="quarter" idx="1"/>
          </p:nvPr>
        </p:nvSpPr>
        <p:spPr>
          <a:prstGeom prst="rect">
            <a:avLst/>
          </a:prstGeom>
        </p:spPr>
        <p:txBody>
          <a:bodyPr/>
          <a:lstStyle/>
          <a:p>
            <a:endParaRPr dirty="0"/>
          </a:p>
          <a:p>
            <a:r>
              <a:rPr dirty="0"/>
              <a:t>There are 3 ways to contact NC Poison Control:</a:t>
            </a:r>
          </a:p>
          <a:p>
            <a:endParaRPr dirty="0"/>
          </a:p>
          <a:p>
            <a:pPr marL="171450" indent="-171450">
              <a:buSzPct val="100000"/>
              <a:buFont typeface="Arial"/>
              <a:buChar char="•"/>
            </a:pPr>
            <a:r>
              <a:rPr dirty="0"/>
              <a:t>Phone (1-800-222-1222)</a:t>
            </a:r>
          </a:p>
          <a:p>
            <a:pPr marL="171450" indent="-171450">
              <a:buSzPct val="100000"/>
              <a:buFont typeface="Arial"/>
              <a:buChar char="•"/>
            </a:pPr>
            <a:endParaRPr dirty="0"/>
          </a:p>
          <a:p>
            <a:pPr marL="171450" indent="-171450">
              <a:buSzPct val="100000"/>
              <a:buFont typeface="Arial"/>
              <a:buChar char="•"/>
            </a:pPr>
            <a:r>
              <a:rPr dirty="0"/>
              <a:t>Live chat (www.NCPoisonControl.org)</a:t>
            </a:r>
          </a:p>
          <a:p>
            <a:pPr marL="171450" indent="-171450">
              <a:buSzPct val="100000"/>
              <a:buFont typeface="Arial"/>
              <a:buChar char="•"/>
            </a:pPr>
            <a:endParaRPr dirty="0"/>
          </a:p>
          <a:p>
            <a:pPr marL="171450" indent="-171450">
              <a:buSzPct val="100000"/>
              <a:buFont typeface="Arial"/>
              <a:buChar char="•"/>
            </a:pPr>
            <a:r>
              <a:rPr dirty="0"/>
              <a:t>Online triage (www.webPOISONCONTROL.org®)</a:t>
            </a:r>
          </a:p>
          <a:p>
            <a:pPr marL="171450" indent="-171450">
              <a:buSzPct val="100000"/>
              <a:buFont typeface="Arial"/>
              <a:buChar char="•"/>
            </a:pPr>
            <a:endParaRPr dirty="0"/>
          </a:p>
          <a:p>
            <a:pPr marL="171450" indent="-171450">
              <a:buSzPct val="100000"/>
              <a:buFont typeface="Arial"/>
              <a:buChar char="•"/>
            </a:pPr>
            <a:endParaRPr dirty="0"/>
          </a:p>
          <a:p>
            <a:pPr marL="171450" indent="-171450">
              <a:buSzPct val="100000"/>
              <a:buFont typeface="Arial"/>
              <a:buChar char="•"/>
            </a:pPr>
            <a:endParaRPr dirty="0"/>
          </a:p>
          <a:p>
            <a:r>
              <a:rPr dirty="0"/>
              <a:t>Poison control is open around the clock, and the advice is free, no matter which method of contact is used.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noRot="1" noChangeAspect="1"/>
          </p:cNvSpPr>
          <p:nvPr>
            <p:ph type="sldImg"/>
          </p:nvPr>
        </p:nvSpPr>
        <p:spPr>
          <a:xfrm>
            <a:off x="381000" y="685800"/>
            <a:ext cx="6096000" cy="3429000"/>
          </a:xfrm>
          <a:prstGeom prst="rect">
            <a:avLst/>
          </a:prstGeom>
        </p:spPr>
        <p:txBody>
          <a:bodyPr/>
          <a:lstStyle/>
          <a:p>
            <a:endParaRPr/>
          </a:p>
        </p:txBody>
      </p:sp>
      <p:sp>
        <p:nvSpPr>
          <p:cNvPr id="108" name="Shape 108"/>
          <p:cNvSpPr>
            <a:spLocks noGrp="1"/>
          </p:cNvSpPr>
          <p:nvPr>
            <p:ph type="body" sz="quarter" idx="1"/>
          </p:nvPr>
        </p:nvSpPr>
        <p:spPr>
          <a:prstGeom prst="rect">
            <a:avLst/>
          </a:prstGeom>
        </p:spPr>
        <p:txBody>
          <a:bodyPr/>
          <a:lstStyle/>
          <a:p>
            <a:endParaRPr i="0" dirty="0"/>
          </a:p>
          <a:p>
            <a:pPr>
              <a:defRPr i="1"/>
            </a:pPr>
            <a:r>
              <a:rPr i="0" dirty="0"/>
              <a:t>After </a:t>
            </a:r>
            <a:r>
              <a:rPr lang="en-US" i="0" dirty="0"/>
              <a:t>scanning the QR code</a:t>
            </a:r>
            <a:r>
              <a:rPr i="0" dirty="0"/>
              <a:t>, </a:t>
            </a:r>
            <a:r>
              <a:rPr lang="en-US" i="0" dirty="0"/>
              <a:t>students will </a:t>
            </a:r>
            <a:r>
              <a:rPr i="0" dirty="0"/>
              <a:t>be taken to a 6-question online pre-test that will assess what </a:t>
            </a:r>
            <a:r>
              <a:rPr lang="en-US" i="0" dirty="0"/>
              <a:t>they</a:t>
            </a:r>
            <a:r>
              <a:rPr i="0" dirty="0"/>
              <a:t> currently know about prescription medications.</a:t>
            </a:r>
          </a:p>
          <a:p>
            <a:pPr>
              <a:defRPr i="1"/>
            </a:pPr>
            <a:endParaRPr i="0" dirty="0"/>
          </a:p>
          <a:p>
            <a:pPr>
              <a:defRPr i="1"/>
            </a:pPr>
            <a:r>
              <a:rPr i="0" dirty="0"/>
              <a:t>Pre and post-test responses are available upon request.  If you would like the results, please note the date of completion as the survey is anonymous.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381000" y="685800"/>
            <a:ext cx="6096000" cy="3429000"/>
          </a:xfrm>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endParaRPr dirty="0"/>
          </a:p>
          <a:p>
            <a:pPr>
              <a:defRPr i="1"/>
            </a:pPr>
            <a:r>
              <a:rPr i="0" dirty="0"/>
              <a:t>Encourage students to program the poison control number into their phones as they are viewing this slide.</a:t>
            </a:r>
          </a:p>
          <a:p>
            <a:pPr>
              <a:defRPr i="1"/>
            </a:pPr>
            <a:endParaRPr i="0" dirty="0"/>
          </a:p>
          <a:p>
            <a:pPr>
              <a:defRPr i="1"/>
            </a:pPr>
            <a:endParaRPr i="0" dirty="0"/>
          </a:p>
          <a:p>
            <a:pPr>
              <a:defRPr i="1"/>
            </a:pPr>
            <a:r>
              <a:rPr i="0" dirty="0"/>
              <a:t>Important to note:  this number for poison control is the same number nationwide, so no matter where you go in the U.S., this number will connect you to the local poison control center serving you.</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xfrm>
            <a:off x="381000" y="685800"/>
            <a:ext cx="6096000" cy="3429000"/>
          </a:xfrm>
          <a:prstGeom prst="rect">
            <a:avLst/>
          </a:prstGeom>
        </p:spPr>
        <p:txBody>
          <a:bodyPr/>
          <a:lstStyle/>
          <a:p>
            <a:endParaRPr/>
          </a:p>
        </p:txBody>
      </p:sp>
      <p:sp>
        <p:nvSpPr>
          <p:cNvPr id="318" name="Shape 318"/>
          <p:cNvSpPr>
            <a:spLocks noGrp="1"/>
          </p:cNvSpPr>
          <p:nvPr>
            <p:ph type="body" sz="quarter" idx="1"/>
          </p:nvPr>
        </p:nvSpPr>
        <p:spPr>
          <a:prstGeom prst="rect">
            <a:avLst/>
          </a:prstGeom>
        </p:spPr>
        <p:txBody>
          <a:bodyPr/>
          <a:lstStyle/>
          <a:p>
            <a:endParaRPr dirty="0"/>
          </a:p>
          <a:p>
            <a:pPr>
              <a:defRPr i="1"/>
            </a:pPr>
            <a:r>
              <a:rPr i="0" dirty="0"/>
              <a:t>You may want to take the opportunity to pull up </a:t>
            </a:r>
            <a:r>
              <a:rPr i="0" u="sng" dirty="0">
                <a:solidFill>
                  <a:srgbClr val="0563C1"/>
                </a:solidFill>
                <a:uFill>
                  <a:solidFill>
                    <a:srgbClr val="0563C1"/>
                  </a:solidFill>
                </a:uFill>
                <a:hlinkClick r:id="rId3"/>
              </a:rPr>
              <a:t>www.SharingPillsCanKill.org</a:t>
            </a:r>
            <a:r>
              <a:rPr i="0" dirty="0"/>
              <a:t> with the class.  The site has scrolling facts at the bottom that may be of interest.</a:t>
            </a:r>
          </a:p>
          <a:p>
            <a:pPr>
              <a:defRPr i="1"/>
            </a:pPr>
            <a:endParaRPr i="0" dirty="0"/>
          </a:p>
          <a:p>
            <a:pPr>
              <a:defRPr i="1"/>
            </a:pPr>
            <a:r>
              <a:rPr i="0" dirty="0"/>
              <a:t>It may also be a good time to explore </a:t>
            </a:r>
            <a:r>
              <a:rPr i="0" u="sng" dirty="0">
                <a:solidFill>
                  <a:srgbClr val="0563C1"/>
                </a:solidFill>
                <a:uFill>
                  <a:solidFill>
                    <a:srgbClr val="0563C1"/>
                  </a:solidFill>
                </a:uFill>
                <a:hlinkClick r:id="rId4"/>
              </a:rPr>
              <a:t>www.NCPoisonControl.org</a:t>
            </a:r>
            <a:r>
              <a:rPr i="0" dirty="0"/>
              <a:t> to locate the chat feature or </a:t>
            </a:r>
            <a:r>
              <a:rPr i="0" u="sng" dirty="0">
                <a:solidFill>
                  <a:srgbClr val="0563C1"/>
                </a:solidFill>
                <a:uFill>
                  <a:solidFill>
                    <a:srgbClr val="0563C1"/>
                  </a:solidFill>
                </a:uFill>
                <a:hlinkClick r:id="rId5"/>
              </a:rPr>
              <a:t>www.webPOISONCONTROL.org</a:t>
            </a:r>
            <a:r>
              <a:rPr i="0" dirty="0"/>
              <a:t>® to see how the online tool works.  The site allows for trial users to input a practice scenario.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xfrm>
            <a:off x="381000" y="685800"/>
            <a:ext cx="6096000" cy="3429000"/>
          </a:xfrm>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endParaRPr dirty="0"/>
          </a:p>
          <a:p>
            <a:pPr>
              <a:defRPr i="1"/>
            </a:pPr>
            <a:r>
              <a:rPr i="0" dirty="0"/>
              <a:t>The post-test is a 7-question survey.  </a:t>
            </a:r>
            <a:r>
              <a:rPr lang="en-US" i="0" dirty="0"/>
              <a:t>Scanning the QR code </a:t>
            </a:r>
            <a:r>
              <a:rPr i="0" dirty="0"/>
              <a:t>will direct </a:t>
            </a:r>
            <a:r>
              <a:rPr lang="en-US" i="0" dirty="0"/>
              <a:t>students to the </a:t>
            </a:r>
            <a:r>
              <a:rPr i="0" dirty="0"/>
              <a:t>presentation post-test.  </a:t>
            </a:r>
            <a:endParaRPr lang="en-US" i="0" dirty="0"/>
          </a:p>
          <a:p>
            <a:pPr>
              <a:defRPr i="1"/>
            </a:pPr>
            <a:endParaRPr lang="en-US" i="0" dirty="0"/>
          </a:p>
          <a:p>
            <a:pPr>
              <a:defRPr i="1"/>
            </a:pPr>
            <a:r>
              <a:rPr i="0" dirty="0"/>
              <a:t>Answers to the post-test are below:</a:t>
            </a:r>
          </a:p>
          <a:p>
            <a:endParaRPr i="0" dirty="0"/>
          </a:p>
          <a:p>
            <a:pPr marL="228600" indent="-228600">
              <a:buSzPct val="100000"/>
              <a:buAutoNum type="arabicPeriod"/>
              <a:defRPr i="1"/>
            </a:pPr>
            <a:r>
              <a:rPr i="0" dirty="0"/>
              <a:t>today’s date</a:t>
            </a:r>
          </a:p>
          <a:p>
            <a:pPr marL="228600" indent="-228600">
              <a:buSzPct val="100000"/>
              <a:buAutoNum type="arabicPeriod"/>
              <a:defRPr i="1"/>
            </a:pPr>
            <a:r>
              <a:rPr i="0" dirty="0"/>
              <a:t>when teens </a:t>
            </a:r>
            <a:r>
              <a:rPr i="0" u="sng" dirty="0"/>
              <a:t>intentionally</a:t>
            </a:r>
            <a:r>
              <a:rPr i="0" dirty="0"/>
              <a:t> take the wrong medicine or wrong amount</a:t>
            </a:r>
          </a:p>
          <a:p>
            <a:pPr marL="228600" indent="-228600">
              <a:buSzPct val="100000"/>
              <a:buAutoNum type="arabicPeriod"/>
              <a:defRPr i="1"/>
            </a:pPr>
            <a:r>
              <a:rPr i="0" dirty="0"/>
              <a:t>10-20%</a:t>
            </a:r>
          </a:p>
          <a:p>
            <a:pPr marL="228600" indent="-228600">
              <a:buSzPct val="100000"/>
              <a:buAutoNum type="arabicPeriod"/>
              <a:defRPr i="1"/>
            </a:pPr>
            <a:r>
              <a:rPr i="0" dirty="0"/>
              <a:t>a friend or relative</a:t>
            </a:r>
          </a:p>
          <a:p>
            <a:pPr marL="228600" indent="-228600">
              <a:buSzPct val="100000"/>
              <a:buAutoNum type="arabicPeriod"/>
              <a:defRPr i="1"/>
            </a:pPr>
            <a:r>
              <a:rPr i="0" dirty="0"/>
              <a:t>true</a:t>
            </a:r>
          </a:p>
          <a:p>
            <a:pPr marL="228600" indent="-228600">
              <a:buSzPct val="100000"/>
              <a:buAutoNum type="arabicPeriod"/>
              <a:defRPr i="1"/>
            </a:pPr>
            <a:r>
              <a:rPr i="0" dirty="0"/>
              <a:t>subjective based on what the class retained</a:t>
            </a:r>
          </a:p>
          <a:p>
            <a:pPr marL="228600" indent="-228600">
              <a:buSzPct val="100000"/>
              <a:buAutoNum type="arabicPeriod"/>
              <a:defRPr i="1"/>
            </a:pPr>
            <a:r>
              <a:rPr i="0" dirty="0"/>
              <a:t>subjective based on whether phones and time were available to program the number</a:t>
            </a:r>
          </a:p>
          <a:p>
            <a:pPr marL="228600" indent="-228600">
              <a:buSzPct val="100000"/>
              <a:buAutoNum type="arabicPeriod"/>
              <a:defRPr i="1"/>
            </a:pPr>
            <a:endParaRPr i="0" dirty="0"/>
          </a:p>
          <a:p>
            <a:pPr>
              <a:defRPr i="1"/>
            </a:pPr>
            <a:r>
              <a:rPr lang="en-US" i="0" dirty="0"/>
              <a:t>Thank you for encouraging post-test responses.  Assessing </a:t>
            </a:r>
            <a:r>
              <a:rPr i="0" dirty="0"/>
              <a:t>what was learned helps us </a:t>
            </a:r>
            <a:r>
              <a:rPr lang="en-US" i="0" dirty="0"/>
              <a:t>evaluate and improve education on this topic.  </a:t>
            </a:r>
            <a:endParaRPr i="0" dirty="0"/>
          </a:p>
          <a:p>
            <a:pPr marL="228600" indent="-228600">
              <a:buSzPct val="100000"/>
              <a:buAutoNum type="arabicPeriod"/>
              <a:defRPr i="1"/>
            </a:pPr>
            <a:endParaRPr i="0" dirty="0"/>
          </a:p>
          <a:p>
            <a:pPr>
              <a:defRPr i="1"/>
            </a:pPr>
            <a:r>
              <a:rPr i="0" dirty="0"/>
              <a:t>Thank you for administering “Preventing Teen Rx Medication Poisonings.”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381000" y="685800"/>
            <a:ext cx="6096000" cy="3429000"/>
          </a:xfrm>
          <a:prstGeom prst="rect">
            <a:avLst/>
          </a:prstGeom>
        </p:spPr>
        <p:txBody>
          <a:bodyPr/>
          <a:lstStyle/>
          <a:p>
            <a:endParaRPr/>
          </a:p>
        </p:txBody>
      </p:sp>
      <p:sp>
        <p:nvSpPr>
          <p:cNvPr id="116" name="Shape 116"/>
          <p:cNvSpPr>
            <a:spLocks noGrp="1"/>
          </p:cNvSpPr>
          <p:nvPr>
            <p:ph type="body" sz="quarter" idx="1"/>
          </p:nvPr>
        </p:nvSpPr>
        <p:spPr>
          <a:prstGeom prst="rect">
            <a:avLst/>
          </a:prstGeom>
        </p:spPr>
        <p:txBody>
          <a:bodyPr/>
          <a:lstStyle/>
          <a:p>
            <a:pPr>
              <a:defRPr i="1"/>
            </a:pPr>
            <a:r>
              <a:rPr i="0" dirty="0"/>
              <a:t>After reading each question, you may want to leave a brief time for discussion.</a:t>
            </a:r>
          </a:p>
          <a:p>
            <a:pPr>
              <a:defRPr i="1"/>
            </a:pPr>
            <a:endParaRPr i="0" dirty="0"/>
          </a:p>
          <a:p>
            <a:pPr>
              <a:defRPr i="1"/>
            </a:pPr>
            <a:r>
              <a:rPr i="0" dirty="0"/>
              <a:t>Since the questions are intended to encourage class dialogue, it’s ok for students to share answers that may or may not be correct.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381000" y="685800"/>
            <a:ext cx="6096000" cy="3429000"/>
          </a:xfrm>
          <a:prstGeom prst="rect">
            <a:avLst/>
          </a:prstGeom>
        </p:spPr>
        <p:txBody>
          <a:bodyPr/>
          <a:lstStyle/>
          <a:p>
            <a:endParaRPr/>
          </a:p>
        </p:txBody>
      </p:sp>
      <p:sp>
        <p:nvSpPr>
          <p:cNvPr id="127" name="Shape 127"/>
          <p:cNvSpPr>
            <a:spLocks noGrp="1"/>
          </p:cNvSpPr>
          <p:nvPr>
            <p:ph type="body" sz="quarter" idx="1"/>
          </p:nvPr>
        </p:nvSpPr>
        <p:spPr>
          <a:prstGeom prst="rect">
            <a:avLst/>
          </a:prstGeom>
        </p:spPr>
        <p:txBody>
          <a:bodyPr/>
          <a:lstStyle/>
          <a:p>
            <a:endParaRPr dirty="0"/>
          </a:p>
          <a:p>
            <a:r>
              <a:rPr dirty="0"/>
              <a:t>Yes, medicine can be poisonous.  Any substance taken in the wrong </a:t>
            </a:r>
            <a:r>
              <a:rPr u="sng" dirty="0"/>
              <a:t>way</a:t>
            </a:r>
            <a:r>
              <a:rPr dirty="0"/>
              <a:t> or wrong </a:t>
            </a:r>
            <a:r>
              <a:rPr u="sng" dirty="0"/>
              <a:t>amount </a:t>
            </a:r>
            <a:r>
              <a:rPr dirty="0"/>
              <a:t>can be poisonous.  </a:t>
            </a:r>
          </a:p>
          <a:p>
            <a:endParaRPr dirty="0"/>
          </a:p>
          <a:p>
            <a:r>
              <a:rPr dirty="0"/>
              <a:t>The term “poison” simply refers to any substance that can be harmful to your organs or tissues.</a:t>
            </a:r>
          </a:p>
          <a:p>
            <a:endParaRPr dirty="0"/>
          </a:p>
          <a:p>
            <a:r>
              <a:rPr dirty="0"/>
              <a:t>Often people aren’t thinking about their medicines as poison because medicines are prescribed by doctors and are widely used.  This does NOT mean medicines can’t poison you, however.</a:t>
            </a:r>
          </a:p>
          <a:p>
            <a:endParaRPr dirty="0"/>
          </a:p>
          <a:p>
            <a:r>
              <a:rPr dirty="0"/>
              <a:t>The amount of a substance taken can make it poisonous.  </a:t>
            </a:r>
            <a:br>
              <a:rPr dirty="0"/>
            </a:br>
            <a:r>
              <a:rPr dirty="0"/>
              <a:t>  </a:t>
            </a:r>
          </a:p>
          <a:p>
            <a:r>
              <a:rPr dirty="0"/>
              <a:t>Other factors that play a role in determining whether something is poisonous:</a:t>
            </a:r>
          </a:p>
          <a:p>
            <a:pPr marL="171450" indent="-171450">
              <a:buSzPct val="100000"/>
              <a:buFont typeface="Arial"/>
              <a:buChar char="•"/>
            </a:pPr>
            <a:r>
              <a:rPr dirty="0"/>
              <a:t>a person’s medical history</a:t>
            </a:r>
          </a:p>
          <a:p>
            <a:pPr marL="171450" indent="-171450">
              <a:buSzPct val="100000"/>
              <a:buFont typeface="Arial"/>
              <a:buChar char="•"/>
            </a:pPr>
            <a:r>
              <a:rPr dirty="0"/>
              <a:t>additional medications/substances taken</a:t>
            </a:r>
          </a:p>
          <a:p>
            <a:pPr marL="171450" indent="-171450">
              <a:buSzPct val="100000"/>
              <a:buFont typeface="Arial"/>
              <a:buChar char="•"/>
            </a:pPr>
            <a:r>
              <a:rPr dirty="0"/>
              <a:t>type of medicine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endParaRPr/>
          </a:p>
          <a:p>
            <a:r>
              <a:t>Over 80% of the time, calls and chats to North Carolina Poison Control about teens have to do with a drug (whether prescription, over-the-counter, or illegal).</a:t>
            </a:r>
          </a:p>
          <a:p>
            <a:endParaRPr/>
          </a:p>
          <a:p>
            <a:r>
              <a:t>Here are some of the common types of drugs poison control is contacted about:  </a:t>
            </a:r>
          </a:p>
          <a:p>
            <a:endParaRPr/>
          </a:p>
          <a:p>
            <a:pPr marL="171450" indent="-171450">
              <a:buSzPct val="100000"/>
              <a:buFont typeface="Arial"/>
              <a:buChar char="•"/>
            </a:pPr>
            <a:r>
              <a:t>Antidepressants (like Prozac® and Zoloft®)</a:t>
            </a:r>
          </a:p>
          <a:p>
            <a:pPr marL="171450" indent="-171450">
              <a:buSzPct val="100000"/>
              <a:buFont typeface="Arial"/>
              <a:buChar char="•"/>
            </a:pPr>
            <a:r>
              <a:t>Pain relievers (like OxyContin® and Vicodin®)</a:t>
            </a:r>
          </a:p>
          <a:p>
            <a:pPr marL="171450" indent="-171450">
              <a:buSzPct val="100000"/>
              <a:buFont typeface="Arial"/>
              <a:buChar char="•"/>
            </a:pPr>
            <a:r>
              <a:t>Sedatives (like Valium® and Xanax®)</a:t>
            </a:r>
          </a:p>
          <a:p>
            <a:pPr marL="171450" indent="-171450">
              <a:buSzPct val="100000"/>
              <a:buFont typeface="Arial"/>
              <a:buChar char="•"/>
            </a:pPr>
            <a:r>
              <a:t>Stimulants (like Adderall® and Ritalin®)</a:t>
            </a:r>
          </a:p>
          <a:p>
            <a:pPr marL="171450" indent="-171450">
              <a:buSzPct val="100000"/>
              <a:buFont typeface="Arial"/>
              <a:buChar char="•"/>
            </a:pPr>
            <a:endParaRPr/>
          </a:p>
          <a:p>
            <a:endParaRPr/>
          </a:p>
          <a:p>
            <a:r>
              <a:t>We’ll talk more about these specific types of drugs later in this discussion.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381000" y="685800"/>
            <a:ext cx="6096000" cy="3429000"/>
          </a:xfrm>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r>
              <a:rPr dirty="0"/>
              <a:t>This data is from the North Carolina Youth Risk Behavior Survey.</a:t>
            </a:r>
          </a:p>
          <a:p>
            <a:endParaRPr dirty="0"/>
          </a:p>
          <a:p>
            <a:r>
              <a:rPr dirty="0"/>
              <a:t>15% of high school students report they have taken a prescription pain reliever without a doctor’s prescription or differently than a doctor told them to take it.</a:t>
            </a:r>
          </a:p>
          <a:p>
            <a:pPr>
              <a:defRPr>
                <a:solidFill>
                  <a:srgbClr val="C00000"/>
                </a:solidFill>
              </a:defRPr>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endParaRPr dirty="0"/>
          </a:p>
          <a:p>
            <a:r>
              <a:rPr dirty="0"/>
              <a:t>A young North Carolina quarterback in Alamance County died after using his grandmother’s methadone to help recover after a football game.  Methadone is a powerful opioid pain reliever.    </a:t>
            </a:r>
          </a:p>
          <a:p>
            <a:endParaRPr dirty="0"/>
          </a:p>
          <a:p>
            <a:r>
              <a:rPr dirty="0"/>
              <a:t>When methadone is taken by the wrong person or in the wrong amount, it can slow down breathing, disrupt the way the heart works, and can cause death.¹  </a:t>
            </a:r>
          </a:p>
          <a:p>
            <a:endParaRPr dirty="0"/>
          </a:p>
          <a:p>
            <a:endParaRPr dirty="0"/>
          </a:p>
          <a:p>
            <a:endParaRPr dirty="0"/>
          </a:p>
          <a:p>
            <a:endParaRPr dirty="0"/>
          </a:p>
          <a:p>
            <a:endParaRPr dirty="0"/>
          </a:p>
          <a:p>
            <a:pPr>
              <a:defRPr sz="1000" i="1"/>
            </a:pPr>
            <a:r>
              <a:rPr dirty="0"/>
              <a:t>¹ “The Methadone Poisoning ‘Epidemic.’” The Forensic Examiner, Summer 2008.</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381000" y="685800"/>
            <a:ext cx="6096000" cy="3429000"/>
          </a:xfrm>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t>Let’s watch this :30 video about sharing pills.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endParaRPr/>
          </a:p>
          <a:p>
            <a:r>
              <a:t>Some teens—and adults— think that taking more of a prescribed medicine will make them feel better faster, but this is a myth.  </a:t>
            </a:r>
          </a:p>
          <a:p>
            <a:endParaRPr/>
          </a:p>
          <a:p>
            <a:r>
              <a:t>Taking too many prescription pills, or taking them with alcohol, can cause liver or brain damage or death.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forms.office.com/r/1yV1BzvG5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hyperlink" Target="http://www.sharingpillscankill.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hyperlink" Target="https://forms.office.com/r/WXJ18mLf1J"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94" name="Rectangle 1"/>
          <p:cNvSpPr/>
          <p:nvPr/>
        </p:nvSpPr>
        <p:spPr>
          <a:xfrm>
            <a:off x="0" y="5334000"/>
            <a:ext cx="12192000" cy="1524000"/>
          </a:xfrm>
          <a:prstGeom prst="rect">
            <a:avLst/>
          </a:prstGeom>
          <a:gradFill>
            <a:gsLst>
              <a:gs pos="0">
                <a:srgbClr val="ED008A"/>
              </a:gs>
              <a:gs pos="98000">
                <a:srgbClr val="D41127"/>
              </a:gs>
            </a:gsLst>
          </a:gradFill>
          <a:ln w="12700">
            <a:miter lim="400000"/>
          </a:ln>
        </p:spPr>
        <p:txBody>
          <a:bodyPr lIns="45719" rIns="45719" anchor="ctr"/>
          <a:lstStyle/>
          <a:p>
            <a:pPr algn="ctr">
              <a:defRPr>
                <a:solidFill>
                  <a:srgbClr val="FFFFFF"/>
                </a:solidFill>
              </a:defRPr>
            </a:pPr>
            <a:endParaRPr/>
          </a:p>
        </p:txBody>
      </p:sp>
      <p:sp>
        <p:nvSpPr>
          <p:cNvPr id="95" name="TextBox 4"/>
          <p:cNvSpPr txBox="1"/>
          <p:nvPr/>
        </p:nvSpPr>
        <p:spPr>
          <a:xfrm>
            <a:off x="0" y="5867399"/>
            <a:ext cx="12192000" cy="42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600"/>
              </a:spcBef>
              <a:defRPr sz="2000">
                <a:solidFill>
                  <a:srgbClr val="FFFFFF"/>
                </a:solidFill>
                <a:latin typeface="Futura"/>
                <a:ea typeface="Futura"/>
                <a:cs typeface="Futura"/>
                <a:sym typeface="Futura"/>
              </a:defRPr>
            </a:lvl1pPr>
          </a:lstStyle>
          <a:p>
            <a:r>
              <a:t>An educational presentation created by NC Poison Control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4" descr="Picture 4"/>
          <p:cNvPicPr>
            <a:picLocks noChangeAspect="1"/>
          </p:cNvPicPr>
          <p:nvPr/>
        </p:nvPicPr>
        <p:blipFill>
          <a:blip r:embed="rId3"/>
          <a:stretch>
            <a:fillRect/>
          </a:stretch>
        </p:blipFill>
        <p:spPr>
          <a:xfrm>
            <a:off x="0" y="0"/>
            <a:ext cx="12195051" cy="2039112"/>
          </a:xfrm>
          <a:prstGeom prst="rect">
            <a:avLst/>
          </a:prstGeom>
          <a:ln w="12700">
            <a:miter lim="400000"/>
          </a:ln>
        </p:spPr>
      </p:pic>
      <p:pic>
        <p:nvPicPr>
          <p:cNvPr id="178" name="Picture 2" descr="Picture 2"/>
          <p:cNvPicPr>
            <a:picLocks noChangeAspect="1"/>
          </p:cNvPicPr>
          <p:nvPr/>
        </p:nvPicPr>
        <p:blipFill>
          <a:blip r:embed="rId4"/>
          <a:stretch>
            <a:fillRect/>
          </a:stretch>
        </p:blipFill>
        <p:spPr>
          <a:xfrm>
            <a:off x="7091081" y="2185416"/>
            <a:ext cx="3657601" cy="3657601"/>
          </a:xfrm>
          <a:prstGeom prst="rect">
            <a:avLst/>
          </a:prstGeom>
          <a:ln w="12700">
            <a:miter lim="400000"/>
          </a:ln>
        </p:spPr>
      </p:pic>
      <p:sp>
        <p:nvSpPr>
          <p:cNvPr id="179" name="TextBox 5"/>
          <p:cNvSpPr txBox="1"/>
          <p:nvPr/>
        </p:nvSpPr>
        <p:spPr>
          <a:xfrm>
            <a:off x="632252" y="2235199"/>
            <a:ext cx="5486401" cy="3253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800"/>
              </a:spcBef>
              <a:buSzPct val="100000"/>
              <a:buFont typeface="Arial"/>
              <a:buChar char="•"/>
              <a:defRPr sz="2100">
                <a:solidFill>
                  <a:srgbClr val="7C7C7C"/>
                </a:solidFill>
              </a:defRPr>
            </a:pPr>
            <a:r>
              <a:t>“I have mixed emotions about them. Some people have major pain, but some people abuse them.”</a:t>
            </a:r>
          </a:p>
          <a:p>
            <a:pPr marL="342900" indent="-342900">
              <a:spcBef>
                <a:spcPts val="800"/>
              </a:spcBef>
              <a:buSzPct val="100000"/>
              <a:buFont typeface="Arial"/>
              <a:buChar char="•"/>
              <a:defRPr sz="2100">
                <a:solidFill>
                  <a:srgbClr val="7C7C7C"/>
                </a:solidFill>
              </a:defRPr>
            </a:pPr>
            <a:r>
              <a:t>“If it’s prescribed by a doctor, it must</a:t>
            </a:r>
            <a:br/>
            <a:r>
              <a:t>be safer.”</a:t>
            </a:r>
          </a:p>
          <a:p>
            <a:pPr marL="342900" indent="-342900">
              <a:spcBef>
                <a:spcPts val="800"/>
              </a:spcBef>
              <a:buSzPct val="100000"/>
              <a:buFont typeface="Arial"/>
              <a:buChar char="•"/>
              <a:defRPr sz="2100">
                <a:solidFill>
                  <a:srgbClr val="7C7C7C"/>
                </a:solidFill>
              </a:defRPr>
            </a:pPr>
            <a:r>
              <a:t>“I hear more about marijuana and alcohol than I do prescription drugs.”</a:t>
            </a:r>
          </a:p>
          <a:p>
            <a:pPr marL="342900" indent="-342900">
              <a:spcBef>
                <a:spcPts val="800"/>
              </a:spcBef>
              <a:buSzPct val="100000"/>
              <a:buFont typeface="Arial"/>
              <a:buChar char="•"/>
              <a:defRPr sz="2100">
                <a:solidFill>
                  <a:srgbClr val="7C7C7C"/>
                </a:solidFill>
              </a:defRPr>
            </a:pPr>
            <a:r>
              <a:t>“Kids at my school take Ambien® just to </a:t>
            </a:r>
            <a:br/>
            <a:r>
              <a:t>mess themselves up.”</a:t>
            </a:r>
          </a:p>
        </p:txBody>
      </p:sp>
      <p:sp>
        <p:nvSpPr>
          <p:cNvPr id="180" name="TextBox 6"/>
          <p:cNvSpPr txBox="1"/>
          <p:nvPr/>
        </p:nvSpPr>
        <p:spPr>
          <a:xfrm>
            <a:off x="632251" y="5644114"/>
            <a:ext cx="4239121"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i="1">
                <a:solidFill>
                  <a:srgbClr val="7C7C7C"/>
                </a:solidFill>
              </a:defRPr>
            </a:lvl1pPr>
          </a:lstStyle>
          <a:p>
            <a:r>
              <a:t>Source:  NC Poison Control  focus groups, 2012</a:t>
            </a:r>
          </a:p>
        </p:txBody>
      </p:sp>
      <p:pic>
        <p:nvPicPr>
          <p:cNvPr id="181" name="Picture 7" descr="Picture 7"/>
          <p:cNvPicPr>
            <a:picLocks noChangeAspect="1"/>
          </p:cNvPicPr>
          <p:nvPr/>
        </p:nvPicPr>
        <p:blipFill>
          <a:blip r:embed="rId5"/>
          <a:stretch>
            <a:fillRect/>
          </a:stretch>
        </p:blipFill>
        <p:spPr>
          <a:xfrm>
            <a:off x="1" y="5944437"/>
            <a:ext cx="12192001" cy="914401"/>
          </a:xfrm>
          <a:prstGeom prst="rect">
            <a:avLst/>
          </a:prstGeom>
          <a:ln w="12700">
            <a:miter lim="400000"/>
          </a:ln>
        </p:spPr>
      </p:pic>
      <p:sp>
        <p:nvSpPr>
          <p:cNvPr id="182" name="TextBox 9"/>
          <p:cNvSpPr txBox="1"/>
          <p:nvPr/>
        </p:nvSpPr>
        <p:spPr>
          <a:xfrm>
            <a:off x="8153399" y="6216970"/>
            <a:ext cx="3108987" cy="402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6" name="TextBox 8"/>
          <p:cNvSpPr txBox="1"/>
          <p:nvPr/>
        </p:nvSpPr>
        <p:spPr>
          <a:xfrm>
            <a:off x="887505" y="1748119"/>
            <a:ext cx="10367683" cy="3315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ts val="8500"/>
              </a:lnSpc>
              <a:defRPr sz="6100">
                <a:solidFill>
                  <a:srgbClr val="FFFFFF"/>
                </a:solidFill>
                <a:latin typeface="Futura Bold"/>
                <a:ea typeface="Futura Bold"/>
                <a:cs typeface="Futura Bold"/>
                <a:sym typeface="Futura Bold"/>
              </a:defRPr>
            </a:lvl1pPr>
          </a:lstStyle>
          <a:p>
            <a:r>
              <a:t>“If it’s prescribed by a doctor, it must be safer.”</a:t>
            </a:r>
          </a:p>
        </p:txBody>
      </p:sp>
      <p:pic>
        <p:nvPicPr>
          <p:cNvPr id="187" name="Picture 6" descr="Picture 6"/>
          <p:cNvPicPr>
            <a:picLocks noChangeAspect="1"/>
          </p:cNvPicPr>
          <p:nvPr/>
        </p:nvPicPr>
        <p:blipFill>
          <a:blip r:embed="rId4"/>
          <a:stretch>
            <a:fillRect/>
          </a:stretch>
        </p:blipFill>
        <p:spPr>
          <a:xfrm>
            <a:off x="1" y="5944437"/>
            <a:ext cx="12192001" cy="914401"/>
          </a:xfrm>
          <a:prstGeom prst="rect">
            <a:avLst/>
          </a:prstGeom>
          <a:ln w="12700">
            <a:miter lim="400000"/>
          </a:ln>
        </p:spPr>
      </p:pic>
      <p:sp>
        <p:nvSpPr>
          <p:cNvPr id="188" name="TextBox 9"/>
          <p:cNvSpPr txBox="1"/>
          <p:nvPr/>
        </p:nvSpPr>
        <p:spPr>
          <a:xfrm>
            <a:off x="8153399" y="6216970"/>
            <a:ext cx="3108987" cy="402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Picture 2" descr="Picture 2"/>
          <p:cNvPicPr>
            <a:picLocks noChangeAspect="1"/>
          </p:cNvPicPr>
          <p:nvPr/>
        </p:nvPicPr>
        <p:blipFill>
          <a:blip r:embed="rId3"/>
          <a:stretch>
            <a:fillRect/>
          </a:stretch>
        </p:blipFill>
        <p:spPr>
          <a:xfrm>
            <a:off x="-3051" y="-3174"/>
            <a:ext cx="12195052" cy="2039113"/>
          </a:xfrm>
          <a:prstGeom prst="rect">
            <a:avLst/>
          </a:prstGeom>
          <a:ln w="12700">
            <a:miter lim="400000"/>
          </a:ln>
        </p:spPr>
      </p:pic>
      <p:grpSp>
        <p:nvGrpSpPr>
          <p:cNvPr id="209" name="Group 13"/>
          <p:cNvGrpSpPr/>
          <p:nvPr/>
        </p:nvGrpSpPr>
        <p:grpSpPr>
          <a:xfrm>
            <a:off x="5638799" y="2418129"/>
            <a:ext cx="5876709" cy="3297234"/>
            <a:chOff x="0" y="0"/>
            <a:chExt cx="5876707" cy="3297232"/>
          </a:xfrm>
        </p:grpSpPr>
        <p:pic>
          <p:nvPicPr>
            <p:cNvPr id="201" name="Picture 3" descr="Picture 3"/>
            <p:cNvPicPr>
              <a:picLocks noChangeAspect="1"/>
            </p:cNvPicPr>
            <p:nvPr/>
          </p:nvPicPr>
          <p:blipFill>
            <a:blip r:embed="rId4"/>
            <a:stretch>
              <a:fillRect/>
            </a:stretch>
          </p:blipFill>
          <p:spPr>
            <a:xfrm>
              <a:off x="0" y="0"/>
              <a:ext cx="4137270" cy="3297233"/>
            </a:xfrm>
            <a:prstGeom prst="rect">
              <a:avLst/>
            </a:prstGeom>
            <a:ln w="12700" cap="flat">
              <a:noFill/>
              <a:miter lim="400000"/>
            </a:ln>
            <a:effectLst/>
          </p:spPr>
        </p:pic>
        <p:sp>
          <p:nvSpPr>
            <p:cNvPr id="202" name="Rectangle 4"/>
            <p:cNvSpPr txBox="1"/>
            <p:nvPr/>
          </p:nvSpPr>
          <p:spPr>
            <a:xfrm>
              <a:off x="314384" y="1237228"/>
              <a:ext cx="454631" cy="4021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a:solidFill>
                    <a:srgbClr val="FFFFFF"/>
                  </a:solidFill>
                  <a:latin typeface="Futura"/>
                  <a:ea typeface="Futura"/>
                  <a:cs typeface="Futura"/>
                  <a:sym typeface="Futura"/>
                </a:defRPr>
              </a:lvl1pPr>
            </a:lstStyle>
            <a:p>
              <a:r>
                <a:t>8%</a:t>
              </a:r>
            </a:p>
          </p:txBody>
        </p:sp>
        <p:sp>
          <p:nvSpPr>
            <p:cNvPr id="203" name="Rectangle 5"/>
            <p:cNvSpPr txBox="1"/>
            <p:nvPr/>
          </p:nvSpPr>
          <p:spPr>
            <a:xfrm rot="3219599">
              <a:off x="896241" y="762305"/>
              <a:ext cx="454632" cy="4021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a:solidFill>
                    <a:srgbClr val="FFFFFF"/>
                  </a:solidFill>
                  <a:latin typeface="Futura"/>
                  <a:ea typeface="Futura"/>
                  <a:cs typeface="Futura"/>
                  <a:sym typeface="Futura"/>
                </a:defRPr>
              </a:lvl1pPr>
            </a:lstStyle>
            <a:p>
              <a:r>
                <a:t>8%</a:t>
              </a:r>
            </a:p>
          </p:txBody>
        </p:sp>
        <p:sp>
          <p:nvSpPr>
            <p:cNvPr id="204" name="Rectangle 6"/>
            <p:cNvSpPr txBox="1"/>
            <p:nvPr/>
          </p:nvSpPr>
          <p:spPr>
            <a:xfrm>
              <a:off x="1851469" y="1945835"/>
              <a:ext cx="577415" cy="4021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a:solidFill>
                    <a:srgbClr val="FFFFFF"/>
                  </a:solidFill>
                  <a:latin typeface="Futura"/>
                  <a:ea typeface="Futura"/>
                  <a:cs typeface="Futura"/>
                  <a:sym typeface="Futura"/>
                </a:defRPr>
              </a:lvl1pPr>
            </a:lstStyle>
            <a:p>
              <a:r>
                <a:t>81%</a:t>
              </a:r>
            </a:p>
          </p:txBody>
        </p:sp>
        <p:sp>
          <p:nvSpPr>
            <p:cNvPr id="205" name="Rectangle 8"/>
            <p:cNvSpPr txBox="1"/>
            <p:nvPr/>
          </p:nvSpPr>
          <p:spPr>
            <a:xfrm>
              <a:off x="3911600" y="440734"/>
              <a:ext cx="1944018" cy="624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7C7C7C"/>
                  </a:solidFill>
                </a:defRPr>
              </a:lvl1pPr>
            </a:lstStyle>
            <a:p>
              <a:r>
                <a:t>Suspected suicide/self-harm</a:t>
              </a:r>
            </a:p>
          </p:txBody>
        </p:sp>
        <p:sp>
          <p:nvSpPr>
            <p:cNvPr id="206" name="Rectangle 9"/>
            <p:cNvSpPr txBox="1"/>
            <p:nvPr/>
          </p:nvSpPr>
          <p:spPr>
            <a:xfrm>
              <a:off x="3932689" y="1153931"/>
              <a:ext cx="1944019" cy="358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7C7C7C"/>
                  </a:solidFill>
                </a:defRPr>
              </a:lvl1pPr>
            </a:lstStyle>
            <a:p>
              <a:r>
                <a:t>Misuse</a:t>
              </a:r>
            </a:p>
          </p:txBody>
        </p:sp>
        <p:sp>
          <p:nvSpPr>
            <p:cNvPr id="207" name="Rectangle 10"/>
            <p:cNvSpPr txBox="1"/>
            <p:nvPr/>
          </p:nvSpPr>
          <p:spPr>
            <a:xfrm>
              <a:off x="3911600" y="1834466"/>
              <a:ext cx="1944018" cy="358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7C7C7C"/>
                  </a:solidFill>
                </a:defRPr>
              </a:lvl1pPr>
            </a:lstStyle>
            <a:p>
              <a:r>
                <a:t>Abuse</a:t>
              </a:r>
            </a:p>
          </p:txBody>
        </p:sp>
        <p:sp>
          <p:nvSpPr>
            <p:cNvPr id="208" name="Rectangle 11"/>
            <p:cNvSpPr txBox="1"/>
            <p:nvPr/>
          </p:nvSpPr>
          <p:spPr>
            <a:xfrm>
              <a:off x="3911600" y="2515000"/>
              <a:ext cx="1944018" cy="358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7C7C7C"/>
                  </a:solidFill>
                </a:defRPr>
              </a:lvl1pPr>
            </a:lstStyle>
            <a:p>
              <a:r>
                <a:t>Unknown</a:t>
              </a:r>
            </a:p>
          </p:txBody>
        </p:sp>
      </p:grpSp>
      <p:sp>
        <p:nvSpPr>
          <p:cNvPr id="210" name="TextBox 19"/>
          <p:cNvSpPr txBox="1"/>
          <p:nvPr/>
        </p:nvSpPr>
        <p:spPr>
          <a:xfrm>
            <a:off x="632252" y="3356826"/>
            <a:ext cx="4090961"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400">
                <a:solidFill>
                  <a:srgbClr val="7C7C7C"/>
                </a:solidFill>
              </a:defRPr>
            </a:lvl1pPr>
          </a:lstStyle>
          <a:p>
            <a:r>
              <a:t>Intentional poisonings handled by NC Poison Control</a:t>
            </a:r>
          </a:p>
        </p:txBody>
      </p:sp>
      <p:sp>
        <p:nvSpPr>
          <p:cNvPr id="211" name="TextBox 21"/>
          <p:cNvSpPr txBox="1"/>
          <p:nvPr/>
        </p:nvSpPr>
        <p:spPr>
          <a:xfrm>
            <a:off x="632251" y="5644114"/>
            <a:ext cx="4239121"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i="1">
                <a:solidFill>
                  <a:srgbClr val="7C7C7C"/>
                </a:solidFill>
              </a:defRPr>
            </a:lvl1pPr>
          </a:lstStyle>
          <a:p>
            <a:r>
              <a:t>Source:  NC Poison Control data, report run May 16, 2023</a:t>
            </a:r>
          </a:p>
        </p:txBody>
      </p:sp>
      <p:pic>
        <p:nvPicPr>
          <p:cNvPr id="212" name="Picture 17" descr="Picture 17"/>
          <p:cNvPicPr>
            <a:picLocks noChangeAspect="1"/>
          </p:cNvPicPr>
          <p:nvPr/>
        </p:nvPicPr>
        <p:blipFill>
          <a:blip r:embed="rId5"/>
          <a:stretch>
            <a:fillRect/>
          </a:stretch>
        </p:blipFill>
        <p:spPr>
          <a:xfrm>
            <a:off x="1" y="5944437"/>
            <a:ext cx="12192001" cy="914401"/>
          </a:xfrm>
          <a:prstGeom prst="rect">
            <a:avLst/>
          </a:prstGeom>
          <a:ln w="12700">
            <a:miter lim="400000"/>
          </a:ln>
        </p:spPr>
      </p:pic>
      <p:sp>
        <p:nvSpPr>
          <p:cNvPr id="213" name="TextBox 18"/>
          <p:cNvSpPr txBox="1"/>
          <p:nvPr/>
        </p:nvSpPr>
        <p:spPr>
          <a:xfrm>
            <a:off x="8153399" y="6216970"/>
            <a:ext cx="3108987" cy="402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214" name="Picture 12" descr="Picture 12"/>
          <p:cNvPicPr>
            <a:picLocks noChangeAspect="1"/>
          </p:cNvPicPr>
          <p:nvPr/>
        </p:nvPicPr>
        <p:blipFill>
          <a:blip r:embed="rId6"/>
          <a:stretch>
            <a:fillRect/>
          </a:stretch>
        </p:blipFill>
        <p:spPr>
          <a:xfrm>
            <a:off x="5516041" y="2286386"/>
            <a:ext cx="3619339" cy="3619339"/>
          </a:xfrm>
          <a:prstGeom prst="rect">
            <a:avLst/>
          </a:prstGeom>
          <a:ln w="12700">
            <a:miter lim="400000"/>
          </a:ln>
        </p:spPr>
      </p:pic>
      <p:sp>
        <p:nvSpPr>
          <p:cNvPr id="215" name="Rectangle 14"/>
          <p:cNvSpPr txBox="1"/>
          <p:nvPr/>
        </p:nvSpPr>
        <p:spPr>
          <a:xfrm>
            <a:off x="6048514" y="3387395"/>
            <a:ext cx="454632" cy="402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latin typeface="Futura"/>
                <a:ea typeface="Futura"/>
                <a:cs typeface="Futura"/>
                <a:sym typeface="Futura"/>
              </a:defRPr>
            </a:lvl1pPr>
          </a:lstStyle>
          <a:p>
            <a:r>
              <a:t>8%</a:t>
            </a:r>
          </a:p>
        </p:txBody>
      </p:sp>
      <p:sp>
        <p:nvSpPr>
          <p:cNvPr id="216" name="Rectangle 15"/>
          <p:cNvSpPr txBox="1"/>
          <p:nvPr/>
        </p:nvSpPr>
        <p:spPr>
          <a:xfrm rot="3219599">
            <a:off x="6532818" y="2958073"/>
            <a:ext cx="454631" cy="4021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latin typeface="Futura"/>
                <a:ea typeface="Futura"/>
                <a:cs typeface="Futura"/>
                <a:sym typeface="Futura"/>
              </a:defRPr>
            </a:lvl1pPr>
          </a:lstStyle>
          <a:p>
            <a:r>
              <a:t>8%</a:t>
            </a:r>
          </a:p>
        </p:txBody>
      </p:sp>
      <p:sp>
        <p:nvSpPr>
          <p:cNvPr id="217" name="Rectangle 16"/>
          <p:cNvSpPr txBox="1"/>
          <p:nvPr/>
        </p:nvSpPr>
        <p:spPr>
          <a:xfrm>
            <a:off x="7604407" y="4315567"/>
            <a:ext cx="577415" cy="402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FFFFFF"/>
                </a:solidFill>
                <a:latin typeface="Futura"/>
                <a:ea typeface="Futura"/>
                <a:cs typeface="Futura"/>
                <a:sym typeface="Futura"/>
              </a:defRPr>
            </a:lvl1pPr>
          </a:lstStyle>
          <a:p>
            <a:r>
              <a:t>81%</a:t>
            </a:r>
          </a:p>
        </p:txBody>
      </p:sp>
      <p:sp>
        <p:nvSpPr>
          <p:cNvPr id="218" name="Rectangle 20"/>
          <p:cNvSpPr txBox="1"/>
          <p:nvPr/>
        </p:nvSpPr>
        <p:spPr>
          <a:xfrm>
            <a:off x="6951340" y="2205352"/>
            <a:ext cx="454631" cy="4021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7C7C7C"/>
                </a:solidFill>
                <a:latin typeface="Futura"/>
                <a:ea typeface="Futura"/>
                <a:cs typeface="Futura"/>
                <a:sym typeface="Futura"/>
              </a:defRPr>
            </a:lvl1pPr>
          </a:lstStyle>
          <a:p>
            <a:r>
              <a:t>3%</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Picture 2" descr="Picture 2"/>
          <p:cNvPicPr>
            <a:picLocks noChangeAspect="1"/>
          </p:cNvPicPr>
          <p:nvPr/>
        </p:nvPicPr>
        <p:blipFill>
          <a:blip r:embed="rId3"/>
          <a:stretch>
            <a:fillRect/>
          </a:stretch>
        </p:blipFill>
        <p:spPr>
          <a:xfrm>
            <a:off x="0" y="0"/>
            <a:ext cx="12195051" cy="2039112"/>
          </a:xfrm>
          <a:prstGeom prst="rect">
            <a:avLst/>
          </a:prstGeom>
          <a:ln w="12700">
            <a:miter lim="400000"/>
          </a:ln>
        </p:spPr>
      </p:pic>
      <p:grpSp>
        <p:nvGrpSpPr>
          <p:cNvPr id="230" name="Group 27"/>
          <p:cNvGrpSpPr/>
          <p:nvPr/>
        </p:nvGrpSpPr>
        <p:grpSpPr>
          <a:xfrm>
            <a:off x="2078735" y="2398852"/>
            <a:ext cx="8468313" cy="3255266"/>
            <a:chOff x="0" y="0"/>
            <a:chExt cx="8468311" cy="3255264"/>
          </a:xfrm>
        </p:grpSpPr>
        <p:pic>
          <p:nvPicPr>
            <p:cNvPr id="223" name="Picture 3" descr="Picture 3"/>
            <p:cNvPicPr>
              <a:picLocks noChangeAspect="1"/>
            </p:cNvPicPr>
            <p:nvPr/>
          </p:nvPicPr>
          <p:blipFill>
            <a:blip r:embed="rId4"/>
            <a:srcRect t="1949" b="1949"/>
            <a:stretch>
              <a:fillRect/>
            </a:stretch>
          </p:blipFill>
          <p:spPr>
            <a:xfrm>
              <a:off x="0" y="0"/>
              <a:ext cx="8468312" cy="3255265"/>
            </a:xfrm>
            <a:prstGeom prst="rect">
              <a:avLst/>
            </a:prstGeom>
            <a:ln w="12700" cap="flat">
              <a:noFill/>
              <a:miter lim="400000"/>
            </a:ln>
            <a:effectLst/>
          </p:spPr>
        </p:pic>
        <p:sp>
          <p:nvSpPr>
            <p:cNvPr id="224" name="TextBox 16"/>
            <p:cNvSpPr txBox="1"/>
            <p:nvPr/>
          </p:nvSpPr>
          <p:spPr>
            <a:xfrm>
              <a:off x="702563" y="2856394"/>
              <a:ext cx="990601" cy="367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900">
                  <a:latin typeface="Futura"/>
                  <a:ea typeface="Futura"/>
                  <a:cs typeface="Futura"/>
                  <a:sym typeface="Futura"/>
                </a:defRPr>
              </a:lvl1pPr>
            </a:lstStyle>
            <a:p>
              <a:r>
                <a:t>Given by friend/relative</a:t>
              </a:r>
            </a:p>
          </p:txBody>
        </p:sp>
        <p:sp>
          <p:nvSpPr>
            <p:cNvPr id="225" name="TextBox 17"/>
            <p:cNvSpPr txBox="1"/>
            <p:nvPr/>
          </p:nvSpPr>
          <p:spPr>
            <a:xfrm>
              <a:off x="2031491" y="2856394"/>
              <a:ext cx="992125" cy="367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900">
                  <a:latin typeface="Futura"/>
                  <a:ea typeface="Futura"/>
                  <a:cs typeface="Futura"/>
                  <a:sym typeface="Futura"/>
                </a:defRPr>
              </a:lvl1pPr>
            </a:lstStyle>
            <a:p>
              <a:r>
                <a:t>Bought from friend/relative</a:t>
              </a:r>
            </a:p>
          </p:txBody>
        </p:sp>
        <p:sp>
          <p:nvSpPr>
            <p:cNvPr id="226" name="TextBox 18"/>
            <p:cNvSpPr txBox="1"/>
            <p:nvPr/>
          </p:nvSpPr>
          <p:spPr>
            <a:xfrm>
              <a:off x="3331463" y="2856394"/>
              <a:ext cx="914401" cy="2277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900">
                  <a:latin typeface="Futura"/>
                  <a:ea typeface="Futura"/>
                  <a:cs typeface="Futura"/>
                  <a:sym typeface="Futura"/>
                </a:defRPr>
              </a:lvl1pPr>
            </a:lstStyle>
            <a:p>
              <a:r>
                <a:t>Prescription</a:t>
              </a:r>
            </a:p>
          </p:txBody>
        </p:sp>
        <p:sp>
          <p:nvSpPr>
            <p:cNvPr id="227" name="TextBox 20"/>
            <p:cNvSpPr txBox="1"/>
            <p:nvPr/>
          </p:nvSpPr>
          <p:spPr>
            <a:xfrm>
              <a:off x="4512563" y="2856394"/>
              <a:ext cx="1066801" cy="367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900">
                  <a:latin typeface="Futura"/>
                  <a:ea typeface="Futura"/>
                  <a:cs typeface="Futura"/>
                  <a:sym typeface="Futura"/>
                </a:defRPr>
              </a:lvl1pPr>
            </a:lstStyle>
            <a:p>
              <a:r>
                <a:t>Bought from stranger/dealer</a:t>
              </a:r>
            </a:p>
          </p:txBody>
        </p:sp>
        <p:sp>
          <p:nvSpPr>
            <p:cNvPr id="228" name="TextBox 21"/>
            <p:cNvSpPr txBox="1"/>
            <p:nvPr/>
          </p:nvSpPr>
          <p:spPr>
            <a:xfrm>
              <a:off x="5807963" y="2856394"/>
              <a:ext cx="987553" cy="367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900">
                  <a:latin typeface="Futura"/>
                  <a:ea typeface="Futura"/>
                  <a:cs typeface="Futura"/>
                  <a:sym typeface="Futura"/>
                </a:defRPr>
              </a:lvl1pPr>
            </a:lstStyle>
            <a:p>
              <a:r>
                <a:t>Took from friend/relative</a:t>
              </a:r>
            </a:p>
          </p:txBody>
        </p:sp>
        <p:sp>
          <p:nvSpPr>
            <p:cNvPr id="229" name="TextBox 22"/>
            <p:cNvSpPr txBox="1"/>
            <p:nvPr/>
          </p:nvSpPr>
          <p:spPr>
            <a:xfrm>
              <a:off x="7120127" y="2856394"/>
              <a:ext cx="914401" cy="2277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900">
                  <a:latin typeface="Futura"/>
                  <a:ea typeface="Futura"/>
                  <a:cs typeface="Futura"/>
                  <a:sym typeface="Futura"/>
                </a:defRPr>
              </a:lvl1pPr>
            </a:lstStyle>
            <a:p>
              <a:r>
                <a:rPr dirty="0"/>
                <a:t>Internet</a:t>
              </a:r>
            </a:p>
          </p:txBody>
        </p:sp>
      </p:grpSp>
      <p:sp>
        <p:nvSpPr>
          <p:cNvPr id="231" name="TextBox 25"/>
          <p:cNvSpPr txBox="1"/>
          <p:nvPr/>
        </p:nvSpPr>
        <p:spPr>
          <a:xfrm>
            <a:off x="370994" y="5591500"/>
            <a:ext cx="4239121"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i="1">
                <a:solidFill>
                  <a:srgbClr val="7C7C7C"/>
                </a:solidFill>
              </a:defRPr>
            </a:lvl1pPr>
          </a:lstStyle>
          <a:p>
            <a:r>
              <a:t>Source:  University of Michigan, 2021 Monitoring the Future Study</a:t>
            </a:r>
          </a:p>
        </p:txBody>
      </p:sp>
      <p:sp>
        <p:nvSpPr>
          <p:cNvPr id="232" name="TextBox 26"/>
          <p:cNvSpPr txBox="1"/>
          <p:nvPr/>
        </p:nvSpPr>
        <p:spPr>
          <a:xfrm>
            <a:off x="8985573" y="5542514"/>
            <a:ext cx="2393557"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1100" i="1">
                <a:solidFill>
                  <a:srgbClr val="7C7C7C"/>
                </a:solidFill>
              </a:defRPr>
            </a:lvl1pPr>
          </a:lstStyle>
          <a:p>
            <a:r>
              <a:t>Categories are not mutually exclusive</a:t>
            </a:r>
          </a:p>
        </p:txBody>
      </p:sp>
      <p:sp>
        <p:nvSpPr>
          <p:cNvPr id="233" name="TextBox 28"/>
          <p:cNvSpPr txBox="1"/>
          <p:nvPr/>
        </p:nvSpPr>
        <p:spPr>
          <a:xfrm>
            <a:off x="3895833" y="2209800"/>
            <a:ext cx="4775236"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a:solidFill>
                  <a:srgbClr val="7C7C7C"/>
                </a:solidFill>
              </a:defRPr>
            </a:lvl1pPr>
          </a:lstStyle>
          <a:p>
            <a:r>
              <a:t>Source of Rx drugs among those who abused pain relievers in the past year, grade 12 (2019-2021).</a:t>
            </a:r>
          </a:p>
        </p:txBody>
      </p:sp>
      <p:pic>
        <p:nvPicPr>
          <p:cNvPr id="234" name="Picture 24" descr="Picture 24"/>
          <p:cNvPicPr>
            <a:picLocks noChangeAspect="1"/>
          </p:cNvPicPr>
          <p:nvPr/>
        </p:nvPicPr>
        <p:blipFill>
          <a:blip r:embed="rId5"/>
          <a:stretch>
            <a:fillRect/>
          </a:stretch>
        </p:blipFill>
        <p:spPr>
          <a:xfrm>
            <a:off x="1" y="5944437"/>
            <a:ext cx="12192001" cy="914401"/>
          </a:xfrm>
          <a:prstGeom prst="rect">
            <a:avLst/>
          </a:prstGeom>
          <a:ln w="12700">
            <a:miter lim="400000"/>
          </a:ln>
        </p:spPr>
      </p:pic>
      <p:sp>
        <p:nvSpPr>
          <p:cNvPr id="235" name="TextBox 30"/>
          <p:cNvSpPr txBox="1"/>
          <p:nvPr/>
        </p:nvSpPr>
        <p:spPr>
          <a:xfrm>
            <a:off x="8153399" y="6216970"/>
            <a:ext cx="3108987" cy="402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sp>
        <p:nvSpPr>
          <p:cNvPr id="236" name="TextBox 29"/>
          <p:cNvSpPr txBox="1"/>
          <p:nvPr/>
        </p:nvSpPr>
        <p:spPr>
          <a:xfrm>
            <a:off x="2997175" y="3040420"/>
            <a:ext cx="914401" cy="3274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400">
                <a:latin typeface="Futura"/>
                <a:ea typeface="Futura"/>
                <a:cs typeface="Futura"/>
                <a:sym typeface="Futura"/>
              </a:defRPr>
            </a:lvl1pPr>
          </a:lstStyle>
          <a:p>
            <a:r>
              <a:t>47.4%</a:t>
            </a:r>
          </a:p>
        </p:txBody>
      </p:sp>
      <p:sp>
        <p:nvSpPr>
          <p:cNvPr id="237" name="TextBox 31"/>
          <p:cNvSpPr txBox="1"/>
          <p:nvPr/>
        </p:nvSpPr>
        <p:spPr>
          <a:xfrm>
            <a:off x="4257049" y="3434165"/>
            <a:ext cx="838201" cy="3274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400">
                <a:latin typeface="Futura"/>
                <a:ea typeface="Futura"/>
                <a:cs typeface="Futura"/>
                <a:sym typeface="Futura"/>
              </a:defRPr>
            </a:lvl1pPr>
          </a:lstStyle>
          <a:p>
            <a:r>
              <a:t>38.6%</a:t>
            </a:r>
          </a:p>
        </p:txBody>
      </p:sp>
      <p:sp>
        <p:nvSpPr>
          <p:cNvPr id="238" name="TextBox 32"/>
          <p:cNvSpPr txBox="1"/>
          <p:nvPr/>
        </p:nvSpPr>
        <p:spPr>
          <a:xfrm>
            <a:off x="5512689" y="3725367"/>
            <a:ext cx="838201" cy="3274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400">
                <a:latin typeface="Futura"/>
                <a:ea typeface="Futura"/>
                <a:cs typeface="Futura"/>
                <a:sym typeface="Futura"/>
              </a:defRPr>
            </a:lvl1pPr>
          </a:lstStyle>
          <a:p>
            <a:r>
              <a:t>30.1%</a:t>
            </a:r>
          </a:p>
        </p:txBody>
      </p:sp>
      <p:sp>
        <p:nvSpPr>
          <p:cNvPr id="239" name="TextBox 33"/>
          <p:cNvSpPr txBox="1"/>
          <p:nvPr/>
        </p:nvSpPr>
        <p:spPr>
          <a:xfrm>
            <a:off x="6722364" y="4197429"/>
            <a:ext cx="838201" cy="3274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400">
                <a:latin typeface="Futura"/>
                <a:ea typeface="Futura"/>
                <a:cs typeface="Futura"/>
                <a:sym typeface="Futura"/>
              </a:defRPr>
            </a:lvl1pPr>
          </a:lstStyle>
          <a:p>
            <a:r>
              <a:t>14.5%</a:t>
            </a:r>
          </a:p>
        </p:txBody>
      </p:sp>
      <p:sp>
        <p:nvSpPr>
          <p:cNvPr id="240" name="TextBox 34"/>
          <p:cNvSpPr txBox="1"/>
          <p:nvPr/>
        </p:nvSpPr>
        <p:spPr>
          <a:xfrm>
            <a:off x="8017764" y="4370366"/>
            <a:ext cx="838201" cy="3274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400">
                <a:latin typeface="Futura"/>
                <a:ea typeface="Futura"/>
                <a:cs typeface="Futura"/>
                <a:sym typeface="Futura"/>
              </a:defRPr>
            </a:lvl1pPr>
          </a:lstStyle>
          <a:p>
            <a:r>
              <a:t>12.2%</a:t>
            </a:r>
          </a:p>
        </p:txBody>
      </p:sp>
      <p:sp>
        <p:nvSpPr>
          <p:cNvPr id="241" name="TextBox 35"/>
          <p:cNvSpPr txBox="1"/>
          <p:nvPr/>
        </p:nvSpPr>
        <p:spPr>
          <a:xfrm>
            <a:off x="9275064" y="4571881"/>
            <a:ext cx="838201" cy="3274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400">
                <a:latin typeface="Futura"/>
                <a:ea typeface="Futura"/>
                <a:cs typeface="Futura"/>
                <a:sym typeface="Futura"/>
              </a:defRPr>
            </a:lvl1pPr>
          </a:lstStyle>
          <a:p>
            <a:r>
              <a:t>9%</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Picture 12" descr="Picture 12"/>
          <p:cNvPicPr>
            <a:picLocks noChangeAspect="1"/>
          </p:cNvPicPr>
          <p:nvPr/>
        </p:nvPicPr>
        <p:blipFill>
          <a:blip r:embed="rId3"/>
          <a:stretch>
            <a:fillRect/>
          </a:stretch>
        </p:blipFill>
        <p:spPr>
          <a:xfrm>
            <a:off x="1097780" y="2133600"/>
            <a:ext cx="9996439" cy="3657599"/>
          </a:xfrm>
          <a:prstGeom prst="rect">
            <a:avLst/>
          </a:prstGeom>
          <a:ln w="12700">
            <a:miter lim="400000"/>
          </a:ln>
        </p:spPr>
      </p:pic>
      <p:pic>
        <p:nvPicPr>
          <p:cNvPr id="246" name="Picture 6" descr="Picture 6"/>
          <p:cNvPicPr>
            <a:picLocks noChangeAspect="1"/>
          </p:cNvPicPr>
          <p:nvPr/>
        </p:nvPicPr>
        <p:blipFill>
          <a:blip r:embed="rId4"/>
          <a:stretch>
            <a:fillRect/>
          </a:stretch>
        </p:blipFill>
        <p:spPr>
          <a:xfrm>
            <a:off x="1" y="5944437"/>
            <a:ext cx="12192001" cy="914401"/>
          </a:xfrm>
          <a:prstGeom prst="rect">
            <a:avLst/>
          </a:prstGeom>
          <a:ln w="12700">
            <a:miter lim="400000"/>
          </a:ln>
        </p:spPr>
      </p:pic>
      <p:sp>
        <p:nvSpPr>
          <p:cNvPr id="247" name="TextBox 7"/>
          <p:cNvSpPr txBox="1"/>
          <p:nvPr/>
        </p:nvSpPr>
        <p:spPr>
          <a:xfrm>
            <a:off x="8153399" y="6216970"/>
            <a:ext cx="3108987" cy="402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248" name="Picture 3" descr="Picture 3"/>
          <p:cNvPicPr>
            <a:picLocks noChangeAspect="1"/>
          </p:cNvPicPr>
          <p:nvPr/>
        </p:nvPicPr>
        <p:blipFill>
          <a:blip r:embed="rId5"/>
          <a:stretch>
            <a:fillRect/>
          </a:stretch>
        </p:blipFill>
        <p:spPr>
          <a:xfrm>
            <a:off x="-8682" y="-27685"/>
            <a:ext cx="12192001" cy="2044701"/>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3"/>
          <p:cNvSpPr txBox="1"/>
          <p:nvPr/>
        </p:nvSpPr>
        <p:spPr>
          <a:xfrm>
            <a:off x="1488621" y="602342"/>
            <a:ext cx="10597242" cy="5213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numCol="2" spcCol="457200" anchor="t"/>
          <a:lstStyle/>
          <a:p>
            <a:pPr marL="342900" indent="-342900">
              <a:buSzPct val="100000"/>
              <a:buFont typeface="Arial"/>
              <a:buChar char="•"/>
              <a:defRPr sz="2400">
                <a:solidFill>
                  <a:srgbClr val="7C7C7C"/>
                </a:solidFill>
              </a:defRPr>
            </a:pPr>
            <a:endParaRPr dirty="0"/>
          </a:p>
        </p:txBody>
      </p:sp>
      <p:pic>
        <p:nvPicPr>
          <p:cNvPr id="253" name="Picture 6" descr="Picture 6"/>
          <p:cNvPicPr>
            <a:picLocks noChangeAspect="1"/>
          </p:cNvPicPr>
          <p:nvPr/>
        </p:nvPicPr>
        <p:blipFill>
          <a:blip r:embed="rId3"/>
          <a:stretch>
            <a:fillRect/>
          </a:stretch>
        </p:blipFill>
        <p:spPr>
          <a:xfrm>
            <a:off x="1" y="5944437"/>
            <a:ext cx="12192001" cy="914401"/>
          </a:xfrm>
          <a:prstGeom prst="rect">
            <a:avLst/>
          </a:prstGeom>
          <a:ln w="12700">
            <a:miter lim="400000"/>
          </a:ln>
        </p:spPr>
      </p:pic>
      <p:sp>
        <p:nvSpPr>
          <p:cNvPr id="254" name="TextBox 7"/>
          <p:cNvSpPr txBox="1"/>
          <p:nvPr/>
        </p:nvSpPr>
        <p:spPr>
          <a:xfrm>
            <a:off x="8153399" y="6216970"/>
            <a:ext cx="3108987" cy="402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255" name="Picture 5" descr="Picture 5"/>
          <p:cNvPicPr>
            <a:picLocks noChangeAspect="1"/>
          </p:cNvPicPr>
          <p:nvPr/>
        </p:nvPicPr>
        <p:blipFill>
          <a:blip r:embed="rId4"/>
          <a:stretch>
            <a:fillRect/>
          </a:stretch>
        </p:blipFill>
        <p:spPr>
          <a:xfrm>
            <a:off x="-76200" y="-1148443"/>
            <a:ext cx="12344400" cy="6855190"/>
          </a:xfrm>
          <a:prstGeom prst="rect">
            <a:avLst/>
          </a:prstGeom>
          <a:ln w="12700">
            <a:miter lim="400000"/>
          </a:ln>
        </p:spPr>
      </p:pic>
      <p:sp>
        <p:nvSpPr>
          <p:cNvPr id="3" name="Text Placeholder 2">
            <a:extLst>
              <a:ext uri="{FF2B5EF4-FFF2-40B4-BE49-F238E27FC236}">
                <a16:creationId xmlns:a16="http://schemas.microsoft.com/office/drawing/2014/main" id="{46CACDC9-E65A-1B05-DB2C-3DF75B4C1F42}"/>
              </a:ext>
            </a:extLst>
          </p:cNvPr>
          <p:cNvSpPr>
            <a:spLocks noGrp="1"/>
          </p:cNvSpPr>
          <p:nvPr>
            <p:ph type="body" sz="quarter" idx="1"/>
          </p:nvPr>
        </p:nvSpPr>
        <p:spPr>
          <a:xfrm>
            <a:off x="622073" y="2796949"/>
            <a:ext cx="5375503" cy="2728913"/>
          </a:xfrm>
        </p:spPr>
        <p:txBody>
          <a:bodyPr lIns="45719" tIns="45720" rIns="45719" bIns="45720" anchor="b">
            <a:normAutofit fontScale="92500" lnSpcReduction="10000"/>
          </a:bodyPr>
          <a:lstStyle/>
          <a:p>
            <a:pPr marL="342900" indent="-342900">
              <a:lnSpc>
                <a:spcPct val="100000"/>
              </a:lnSpc>
              <a:spcBef>
                <a:spcPts val="0"/>
              </a:spcBef>
              <a:buFont typeface="Arial,Sans-Serif"/>
              <a:buChar char="•"/>
            </a:pPr>
            <a:r>
              <a:rPr lang="en-US" b="0">
                <a:solidFill>
                  <a:srgbClr val="7C7C7C"/>
                </a:solidFill>
                <a:latin typeface="Arial"/>
                <a:cs typeface="Arial"/>
              </a:rPr>
              <a:t>A 16-year-old who accidentally took two tablets of his ADHD medication instead of one tablet</a:t>
            </a:r>
            <a:endParaRPr lang="en-US" b="0" dirty="0">
              <a:solidFill>
                <a:srgbClr val="7C7C7C"/>
              </a:solidFill>
              <a:latin typeface="Arial"/>
              <a:cs typeface="Arial"/>
            </a:endParaRPr>
          </a:p>
          <a:p>
            <a:pPr marL="342900" indent="-342900">
              <a:lnSpc>
                <a:spcPct val="100000"/>
              </a:lnSpc>
              <a:spcBef>
                <a:spcPts val="0"/>
              </a:spcBef>
              <a:buFont typeface="Arial,Sans-Serif"/>
              <a:buChar char="•"/>
            </a:pPr>
            <a:endParaRPr lang="en-US" b="0" dirty="0">
              <a:solidFill>
                <a:srgbClr val="7C7C7C"/>
              </a:solidFill>
              <a:latin typeface="Arial"/>
              <a:cs typeface="Arial"/>
            </a:endParaRPr>
          </a:p>
          <a:p>
            <a:pPr marL="342900" indent="-342900">
              <a:lnSpc>
                <a:spcPct val="100000"/>
              </a:lnSpc>
              <a:spcBef>
                <a:spcPts val="0"/>
              </a:spcBef>
              <a:buFont typeface="Arial,Sans-Serif"/>
              <a:buChar char="•"/>
            </a:pPr>
            <a:r>
              <a:rPr lang="en-US" b="0" dirty="0">
                <a:solidFill>
                  <a:srgbClr val="7C7C7C"/>
                </a:solidFill>
                <a:latin typeface="Arial"/>
                <a:cs typeface="Arial"/>
              </a:rPr>
              <a:t>A 17-year-old who combined prescription medicines by snorting Percocet® and taking Xanax® in an attempt to get high</a:t>
            </a:r>
          </a:p>
          <a:p>
            <a:endParaRPr lang="en-US" dirty="0"/>
          </a:p>
        </p:txBody>
      </p:sp>
      <p:sp>
        <p:nvSpPr>
          <p:cNvPr id="4" name="Text Placeholder 3">
            <a:extLst>
              <a:ext uri="{FF2B5EF4-FFF2-40B4-BE49-F238E27FC236}">
                <a16:creationId xmlns:a16="http://schemas.microsoft.com/office/drawing/2014/main" id="{435BEAD4-51D2-AE3D-F5C4-F3A44355C7C9}"/>
              </a:ext>
            </a:extLst>
          </p:cNvPr>
          <p:cNvSpPr>
            <a:spLocks noGrp="1"/>
          </p:cNvSpPr>
          <p:nvPr>
            <p:ph type="body" sz="quarter" idx="13"/>
          </p:nvPr>
        </p:nvSpPr>
        <p:spPr>
          <a:xfrm>
            <a:off x="6422571" y="2796949"/>
            <a:ext cx="5128760" cy="2728913"/>
          </a:xfrm>
        </p:spPr>
        <p:txBody>
          <a:bodyPr lIns="45719" tIns="45720" rIns="45719" bIns="45720" anchor="b">
            <a:normAutofit fontScale="92500" lnSpcReduction="10000"/>
          </a:bodyPr>
          <a:lstStyle/>
          <a:p>
            <a:pPr marL="342900" indent="-342900">
              <a:lnSpc>
                <a:spcPct val="100000"/>
              </a:lnSpc>
              <a:spcBef>
                <a:spcPts val="0"/>
              </a:spcBef>
              <a:buFont typeface="Arial,Sans-Serif"/>
            </a:pPr>
            <a:r>
              <a:rPr lang="en-US" sz="2400" dirty="0">
                <a:solidFill>
                  <a:srgbClr val="7C7C7C"/>
                </a:solidFill>
                <a:latin typeface="Arial"/>
                <a:cs typeface="Arial"/>
              </a:rPr>
              <a:t>A 15-year-old experiencing back pain who then took a parent’s muscle relaxer</a:t>
            </a:r>
          </a:p>
          <a:p>
            <a:pPr marL="342900" indent="-342900">
              <a:lnSpc>
                <a:spcPct val="100000"/>
              </a:lnSpc>
              <a:spcBef>
                <a:spcPts val="0"/>
              </a:spcBef>
              <a:buFont typeface="Arial,Sans-Serif"/>
            </a:pPr>
            <a:endParaRPr lang="en-US" sz="2400" dirty="0">
              <a:solidFill>
                <a:srgbClr val="7C7C7C"/>
              </a:solidFill>
              <a:latin typeface="Arial"/>
              <a:cs typeface="Arial"/>
            </a:endParaRPr>
          </a:p>
          <a:p>
            <a:pPr marL="342900" indent="-342900">
              <a:lnSpc>
                <a:spcPct val="100000"/>
              </a:lnSpc>
              <a:spcBef>
                <a:spcPts val="0"/>
              </a:spcBef>
              <a:buFont typeface="Arial,Sans-Serif"/>
            </a:pPr>
            <a:r>
              <a:rPr lang="en-US" sz="2400" dirty="0">
                <a:solidFill>
                  <a:srgbClr val="7C7C7C"/>
                </a:solidFill>
                <a:latin typeface="Arial"/>
                <a:cs typeface="Arial"/>
              </a:rPr>
              <a:t>A 14-year-old who took three dozen prescription pills </a:t>
            </a:r>
            <a:br>
              <a:rPr lang="en-US" sz="2400" dirty="0">
                <a:solidFill>
                  <a:srgbClr val="7C7C7C"/>
                </a:solidFill>
                <a:latin typeface="Arial"/>
                <a:cs typeface="Arial"/>
              </a:rPr>
            </a:br>
            <a:r>
              <a:rPr lang="en-US" sz="2400" dirty="0">
                <a:solidFill>
                  <a:srgbClr val="7C7C7C"/>
                </a:solidFill>
                <a:latin typeface="Arial"/>
                <a:cs typeface="Arial"/>
              </a:rPr>
              <a:t>belonging to a parent in an attempt to hurt herself</a:t>
            </a:r>
          </a:p>
          <a:p>
            <a:endParaRPr lang="en-US"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Picture 4" descr="Picture 4"/>
          <p:cNvPicPr>
            <a:picLocks noChangeAspect="1"/>
          </p:cNvPicPr>
          <p:nvPr/>
        </p:nvPicPr>
        <p:blipFill>
          <a:blip r:embed="rId3"/>
          <a:stretch>
            <a:fillRect/>
          </a:stretch>
        </p:blipFill>
        <p:spPr>
          <a:xfrm>
            <a:off x="8074149" y="2185416"/>
            <a:ext cx="3657601" cy="3657601"/>
          </a:xfrm>
          <a:prstGeom prst="rect">
            <a:avLst/>
          </a:prstGeom>
          <a:ln w="12700">
            <a:miter lim="400000"/>
          </a:ln>
        </p:spPr>
      </p:pic>
      <p:sp>
        <p:nvSpPr>
          <p:cNvPr id="268" name="Content Placeholder 2"/>
          <p:cNvSpPr txBox="1">
            <a:spLocks noGrp="1"/>
          </p:cNvSpPr>
          <p:nvPr>
            <p:ph type="body" sz="half" idx="1"/>
          </p:nvPr>
        </p:nvSpPr>
        <p:spPr>
          <a:xfrm>
            <a:off x="632251" y="2590800"/>
            <a:ext cx="6495050" cy="2667000"/>
          </a:xfrm>
          <a:prstGeom prst="rect">
            <a:avLst/>
          </a:prstGeom>
        </p:spPr>
        <p:txBody>
          <a:bodyPr numCol="2" spcCol="137160"/>
          <a:lstStyle/>
          <a:p>
            <a:pPr>
              <a:defRPr sz="2200">
                <a:solidFill>
                  <a:srgbClr val="7C7C7C"/>
                </a:solidFill>
              </a:defRPr>
            </a:pPr>
            <a:r>
              <a:t>Frequently missing school</a:t>
            </a:r>
          </a:p>
          <a:p>
            <a:pPr>
              <a:defRPr sz="2200">
                <a:solidFill>
                  <a:srgbClr val="7C7C7C"/>
                </a:solidFill>
              </a:defRPr>
            </a:pPr>
            <a:r>
              <a:t>Sudden disinterest in school</a:t>
            </a:r>
          </a:p>
          <a:p>
            <a:pPr>
              <a:defRPr sz="2200">
                <a:solidFill>
                  <a:srgbClr val="7C7C7C"/>
                </a:solidFill>
              </a:defRPr>
            </a:pPr>
            <a:r>
              <a:t>Drop in grades or work performance</a:t>
            </a:r>
          </a:p>
          <a:p>
            <a:pPr>
              <a:defRPr sz="2200">
                <a:solidFill>
                  <a:srgbClr val="7C7C7C"/>
                </a:solidFill>
              </a:defRPr>
            </a:pPr>
            <a:r>
              <a:t>Neglected appearance</a:t>
            </a:r>
          </a:p>
          <a:p>
            <a:pPr>
              <a:defRPr sz="2200">
                <a:solidFill>
                  <a:srgbClr val="7C7C7C"/>
                </a:solidFill>
              </a:defRPr>
            </a:pPr>
            <a:r>
              <a:t>Lack of energy and motivation</a:t>
            </a:r>
          </a:p>
          <a:p>
            <a:pPr>
              <a:defRPr sz="2200">
                <a:solidFill>
                  <a:srgbClr val="7C7C7C"/>
                </a:solidFill>
              </a:defRPr>
            </a:pPr>
            <a:r>
              <a:t>Drastic changes in relationships with family or friends</a:t>
            </a:r>
          </a:p>
        </p:txBody>
      </p:sp>
      <p:sp>
        <p:nvSpPr>
          <p:cNvPr id="269" name="TextBox 5"/>
          <p:cNvSpPr txBox="1"/>
          <p:nvPr/>
        </p:nvSpPr>
        <p:spPr>
          <a:xfrm>
            <a:off x="632251" y="5644114"/>
            <a:ext cx="4239121"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i="1">
                <a:solidFill>
                  <a:srgbClr val="7C7C7C"/>
                </a:solidFill>
              </a:defRPr>
            </a:lvl1pPr>
          </a:lstStyle>
          <a:p>
            <a:r>
              <a:t>Source:  MayoClinic.org, accessed May 16, 2023</a:t>
            </a:r>
          </a:p>
        </p:txBody>
      </p:sp>
      <p:pic>
        <p:nvPicPr>
          <p:cNvPr id="270" name="Picture 8" descr="Picture 8"/>
          <p:cNvPicPr>
            <a:picLocks noChangeAspect="1"/>
          </p:cNvPicPr>
          <p:nvPr/>
        </p:nvPicPr>
        <p:blipFill>
          <a:blip r:embed="rId4"/>
          <a:stretch>
            <a:fillRect/>
          </a:stretch>
        </p:blipFill>
        <p:spPr>
          <a:xfrm>
            <a:off x="1" y="5944437"/>
            <a:ext cx="12192001" cy="914401"/>
          </a:xfrm>
          <a:prstGeom prst="rect">
            <a:avLst/>
          </a:prstGeom>
          <a:ln w="12700">
            <a:miter lim="400000"/>
          </a:ln>
        </p:spPr>
      </p:pic>
      <p:sp>
        <p:nvSpPr>
          <p:cNvPr id="271" name="TextBox 9"/>
          <p:cNvSpPr txBox="1"/>
          <p:nvPr/>
        </p:nvSpPr>
        <p:spPr>
          <a:xfrm>
            <a:off x="8153399" y="6216970"/>
            <a:ext cx="3108987" cy="402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272" name="Picture 10" descr="Picture 10"/>
          <p:cNvPicPr>
            <a:picLocks noChangeAspect="1"/>
          </p:cNvPicPr>
          <p:nvPr/>
        </p:nvPicPr>
        <p:blipFill>
          <a:blip r:embed="rId5"/>
          <a:stretch>
            <a:fillRect/>
          </a:stretch>
        </p:blipFill>
        <p:spPr>
          <a:xfrm>
            <a:off x="0" y="0"/>
            <a:ext cx="12192000" cy="2044700"/>
          </a:xfrm>
          <a:prstGeom prst="rect">
            <a:avLst/>
          </a:prstGeom>
          <a:ln w="12700">
            <a:miter lim="400000"/>
          </a:ln>
        </p:spPr>
      </p:pic>
      <p:pic>
        <p:nvPicPr>
          <p:cNvPr id="2" name="Picture 3">
            <a:extLst>
              <a:ext uri="{FF2B5EF4-FFF2-40B4-BE49-F238E27FC236}">
                <a16:creationId xmlns:a16="http://schemas.microsoft.com/office/drawing/2014/main" id="{978AD3BB-F4C3-6F32-261C-49EA5D29B503}"/>
              </a:ext>
            </a:extLst>
          </p:cNvPr>
          <p:cNvPicPr>
            <a:picLocks noChangeAspect="1"/>
          </p:cNvPicPr>
          <p:nvPr/>
        </p:nvPicPr>
        <p:blipFill rotWithShape="1">
          <a:blip r:embed="rId6">
            <a:extLst>
              <a:ext uri="{28A0092B-C50C-407E-A947-70E740481C1C}">
                <a14:useLocalDpi xmlns:a14="http://schemas.microsoft.com/office/drawing/2010/main" val="0"/>
              </a:ext>
            </a:extLst>
          </a:blip>
          <a:srcRect l="23495" r="9903"/>
          <a:stretch/>
        </p:blipFill>
        <p:spPr>
          <a:xfrm>
            <a:off x="8143874" y="2212403"/>
            <a:ext cx="3584576" cy="35845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Content Placeholder 3"/>
          <p:cNvSpPr txBox="1">
            <a:spLocks noGrp="1"/>
          </p:cNvSpPr>
          <p:nvPr>
            <p:ph type="body" sz="quarter" idx="1"/>
          </p:nvPr>
        </p:nvSpPr>
        <p:spPr>
          <a:xfrm>
            <a:off x="1104900" y="2793309"/>
            <a:ext cx="3886200" cy="2133601"/>
          </a:xfrm>
          <a:prstGeom prst="rect">
            <a:avLst/>
          </a:prstGeom>
        </p:spPr>
        <p:txBody>
          <a:bodyPr/>
          <a:lstStyle/>
          <a:p>
            <a:pPr marL="0" indent="0" algn="ctr" defTabSz="859536">
              <a:spcBef>
                <a:spcPts val="900"/>
              </a:spcBef>
              <a:buSzTx/>
              <a:buNone/>
              <a:defRPr sz="2632">
                <a:solidFill>
                  <a:srgbClr val="7C7C7C"/>
                </a:solidFill>
              </a:defRPr>
            </a:pPr>
            <a:r>
              <a:t>the person is </a:t>
            </a:r>
            <a:r>
              <a:rPr i="1"/>
              <a:t>unconscious</a:t>
            </a:r>
            <a:r>
              <a:t> or not breathing…</a:t>
            </a:r>
          </a:p>
          <a:p>
            <a:pPr marL="0" indent="0" algn="ctr" defTabSz="859536">
              <a:spcBef>
                <a:spcPts val="900"/>
              </a:spcBef>
              <a:buSzTx/>
              <a:buNone/>
              <a:defRPr sz="2632">
                <a:solidFill>
                  <a:srgbClr val="7C7C7C"/>
                </a:solidFill>
              </a:defRPr>
            </a:pPr>
            <a:endParaRPr/>
          </a:p>
          <a:p>
            <a:pPr marL="0" indent="0" algn="ctr" defTabSz="859536">
              <a:spcBef>
                <a:spcPts val="900"/>
              </a:spcBef>
              <a:buSzTx/>
              <a:buNone/>
              <a:defRPr sz="2632" b="1">
                <a:solidFill>
                  <a:srgbClr val="7C7C7C"/>
                </a:solidFill>
              </a:defRPr>
            </a:pPr>
            <a:r>
              <a:t>Call 911.</a:t>
            </a:r>
          </a:p>
        </p:txBody>
      </p:sp>
      <p:sp>
        <p:nvSpPr>
          <p:cNvPr id="277" name="Content Placeholder 4"/>
          <p:cNvSpPr txBox="1"/>
          <p:nvPr/>
        </p:nvSpPr>
        <p:spPr>
          <a:xfrm>
            <a:off x="6906986" y="2727995"/>
            <a:ext cx="4038600" cy="3214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normAutofit/>
          </a:bodyPr>
          <a:lstStyle/>
          <a:p>
            <a:pPr>
              <a:lnSpc>
                <a:spcPct val="90000"/>
              </a:lnSpc>
              <a:spcBef>
                <a:spcPts val="1000"/>
              </a:spcBef>
              <a:defRPr sz="2800">
                <a:solidFill>
                  <a:srgbClr val="7C7C7C"/>
                </a:solidFill>
              </a:defRPr>
            </a:pPr>
            <a:r>
              <a:rPr dirty="0"/>
              <a:t>the person is </a:t>
            </a:r>
            <a:r>
              <a:rPr i="1" dirty="0"/>
              <a:t>conscious</a:t>
            </a:r>
            <a:r>
              <a:rPr dirty="0"/>
              <a:t>…</a:t>
            </a:r>
            <a:endParaRPr lang="en-US" dirty="0"/>
          </a:p>
          <a:p>
            <a:pPr algn="ctr">
              <a:lnSpc>
                <a:spcPct val="90000"/>
              </a:lnSpc>
              <a:spcBef>
                <a:spcPts val="1000"/>
              </a:spcBef>
              <a:defRPr sz="800">
                <a:solidFill>
                  <a:srgbClr val="7C7C7C"/>
                </a:solidFill>
              </a:defRPr>
            </a:pPr>
            <a:endParaRPr/>
          </a:p>
          <a:p>
            <a:pPr>
              <a:lnSpc>
                <a:spcPct val="90000"/>
              </a:lnSpc>
              <a:spcBef>
                <a:spcPts val="1000"/>
              </a:spcBef>
              <a:defRPr sz="2400">
                <a:solidFill>
                  <a:srgbClr val="7C7C7C"/>
                </a:solidFill>
              </a:defRPr>
            </a:pPr>
            <a:r>
              <a:rPr dirty="0"/>
              <a:t>Call the poison control center at </a:t>
            </a:r>
            <a:r>
              <a:rPr b="1" dirty="0"/>
              <a:t>1-800-222-1222</a:t>
            </a:r>
            <a:r>
              <a:rPr dirty="0"/>
              <a:t>.</a:t>
            </a:r>
            <a:endParaRPr sz="800" dirty="0"/>
          </a:p>
          <a:p>
            <a:pPr>
              <a:lnSpc>
                <a:spcPct val="90000"/>
              </a:lnSpc>
              <a:spcBef>
                <a:spcPts val="1000"/>
              </a:spcBef>
              <a:defRPr sz="800">
                <a:solidFill>
                  <a:srgbClr val="7C7C7C"/>
                </a:solidFill>
              </a:defRPr>
            </a:pPr>
            <a:endParaRPr sz="800"/>
          </a:p>
          <a:p>
            <a:pPr>
              <a:lnSpc>
                <a:spcPct val="90000"/>
              </a:lnSpc>
              <a:spcBef>
                <a:spcPts val="1000"/>
              </a:spcBef>
              <a:defRPr sz="2400">
                <a:solidFill>
                  <a:srgbClr val="7C7C7C"/>
                </a:solidFill>
              </a:defRPr>
            </a:pPr>
            <a:r>
              <a:rPr dirty="0"/>
              <a:t>or Live Chat at </a:t>
            </a:r>
            <a:r>
              <a:rPr b="1" dirty="0"/>
              <a:t>www.NCPoisonControl.org</a:t>
            </a:r>
          </a:p>
        </p:txBody>
      </p:sp>
      <p:sp>
        <p:nvSpPr>
          <p:cNvPr id="278" name="Straight Connector 5"/>
          <p:cNvSpPr/>
          <p:nvPr/>
        </p:nvSpPr>
        <p:spPr>
          <a:xfrm flipH="1">
            <a:off x="6095999" y="2362199"/>
            <a:ext cx="1" cy="3245221"/>
          </a:xfrm>
          <a:prstGeom prst="line">
            <a:avLst/>
          </a:prstGeom>
          <a:ln w="28575">
            <a:solidFill>
              <a:srgbClr val="EC008C"/>
            </a:solidFill>
            <a:miter/>
          </a:ln>
        </p:spPr>
        <p:txBody>
          <a:bodyPr lIns="45719" rIns="45719"/>
          <a:lstStyle/>
          <a:p>
            <a:endParaRPr/>
          </a:p>
        </p:txBody>
      </p:sp>
      <p:pic>
        <p:nvPicPr>
          <p:cNvPr id="279" name="Picture 8" descr="Picture 8"/>
          <p:cNvPicPr>
            <a:picLocks noChangeAspect="1"/>
          </p:cNvPicPr>
          <p:nvPr/>
        </p:nvPicPr>
        <p:blipFill>
          <a:blip r:embed="rId3"/>
          <a:stretch>
            <a:fillRect/>
          </a:stretch>
        </p:blipFill>
        <p:spPr>
          <a:xfrm>
            <a:off x="1" y="5944437"/>
            <a:ext cx="12192001" cy="914401"/>
          </a:xfrm>
          <a:prstGeom prst="rect">
            <a:avLst/>
          </a:prstGeom>
          <a:ln w="12700">
            <a:miter lim="400000"/>
          </a:ln>
        </p:spPr>
      </p:pic>
      <p:sp>
        <p:nvSpPr>
          <p:cNvPr id="280" name="TextBox 9"/>
          <p:cNvSpPr txBox="1"/>
          <p:nvPr/>
        </p:nvSpPr>
        <p:spPr>
          <a:xfrm>
            <a:off x="8153399" y="6216970"/>
            <a:ext cx="3108987" cy="402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281" name="Picture 10" descr="Picture 10"/>
          <p:cNvPicPr>
            <a:picLocks noChangeAspect="1"/>
          </p:cNvPicPr>
          <p:nvPr/>
        </p:nvPicPr>
        <p:blipFill>
          <a:blip r:embed="rId4"/>
          <a:stretch>
            <a:fillRect/>
          </a:stretch>
        </p:blipFill>
        <p:spPr>
          <a:xfrm>
            <a:off x="0" y="0"/>
            <a:ext cx="12192000" cy="20447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Content Placeholder 2"/>
          <p:cNvSpPr txBox="1">
            <a:spLocks noGrp="1"/>
          </p:cNvSpPr>
          <p:nvPr>
            <p:ph type="body" sz="quarter" idx="1"/>
          </p:nvPr>
        </p:nvSpPr>
        <p:spPr>
          <a:xfrm>
            <a:off x="659731" y="2667000"/>
            <a:ext cx="5741069" cy="2654969"/>
          </a:xfrm>
          <a:prstGeom prst="rect">
            <a:avLst/>
          </a:prstGeom>
        </p:spPr>
        <p:txBody>
          <a:bodyPr/>
          <a:lstStyle/>
          <a:p>
            <a:pPr marL="448055" indent="-448055" defTabSz="896111">
              <a:lnSpc>
                <a:spcPct val="81000"/>
              </a:lnSpc>
              <a:spcBef>
                <a:spcPts val="900"/>
              </a:spcBef>
              <a:buFontTx/>
              <a:buAutoNum type="arabicPeriod"/>
              <a:defRPr sz="1960">
                <a:solidFill>
                  <a:srgbClr val="7C7C7C"/>
                </a:solidFill>
              </a:defRPr>
            </a:pPr>
            <a:r>
              <a:t>Nurses and pharmacists answer the phones or live chats. They can provide advice right where you are.</a:t>
            </a:r>
            <a:endParaRPr sz="2450"/>
          </a:p>
          <a:p>
            <a:pPr marL="448055" indent="-448055" defTabSz="896111">
              <a:lnSpc>
                <a:spcPct val="81000"/>
              </a:lnSpc>
              <a:spcBef>
                <a:spcPts val="900"/>
              </a:spcBef>
              <a:buFontTx/>
              <a:buAutoNum type="arabicPeriod"/>
              <a:defRPr sz="1960">
                <a:solidFill>
                  <a:srgbClr val="7C7C7C"/>
                </a:solidFill>
              </a:defRPr>
            </a:pPr>
            <a:r>
              <a:t>Calls and chats are confidential, just like a visit to </a:t>
            </a:r>
            <a:br/>
            <a:r>
              <a:t>your doctor. </a:t>
            </a:r>
            <a:endParaRPr sz="2450"/>
          </a:p>
          <a:p>
            <a:pPr marL="448055" indent="-448055" defTabSz="896111">
              <a:lnSpc>
                <a:spcPct val="81000"/>
              </a:lnSpc>
              <a:spcBef>
                <a:spcPts val="900"/>
              </a:spcBef>
              <a:buFontTx/>
              <a:buAutoNum type="arabicPeriod"/>
              <a:defRPr sz="1960">
                <a:solidFill>
                  <a:srgbClr val="7C7C7C"/>
                </a:solidFill>
              </a:defRPr>
            </a:pPr>
            <a:r>
              <a:t>It’s free.</a:t>
            </a:r>
            <a:endParaRPr sz="2450"/>
          </a:p>
          <a:p>
            <a:pPr marL="448055" indent="-448055" defTabSz="896111">
              <a:lnSpc>
                <a:spcPct val="81000"/>
              </a:lnSpc>
              <a:spcBef>
                <a:spcPts val="900"/>
              </a:spcBef>
              <a:buFontTx/>
              <a:buAutoNum type="arabicPeriod"/>
              <a:defRPr sz="1960">
                <a:solidFill>
                  <a:srgbClr val="7C7C7C"/>
                </a:solidFill>
              </a:defRPr>
            </a:pPr>
            <a:r>
              <a:t>Other doctors and nurses call or live chat with poison control for help with their patients.</a:t>
            </a:r>
          </a:p>
        </p:txBody>
      </p:sp>
      <p:pic>
        <p:nvPicPr>
          <p:cNvPr id="286" name="Picture 4" descr="Picture 4"/>
          <p:cNvPicPr>
            <a:picLocks noChangeAspect="1"/>
          </p:cNvPicPr>
          <p:nvPr/>
        </p:nvPicPr>
        <p:blipFill>
          <a:blip r:embed="rId3"/>
          <a:stretch>
            <a:fillRect/>
          </a:stretch>
        </p:blipFill>
        <p:spPr>
          <a:xfrm>
            <a:off x="7426706" y="2185416"/>
            <a:ext cx="3657601" cy="3657601"/>
          </a:xfrm>
          <a:prstGeom prst="rect">
            <a:avLst/>
          </a:prstGeom>
          <a:ln w="12700">
            <a:miter lim="400000"/>
          </a:ln>
        </p:spPr>
      </p:pic>
      <p:pic>
        <p:nvPicPr>
          <p:cNvPr id="287" name="Picture 7" descr="Picture 7"/>
          <p:cNvPicPr>
            <a:picLocks noChangeAspect="1"/>
          </p:cNvPicPr>
          <p:nvPr/>
        </p:nvPicPr>
        <p:blipFill>
          <a:blip r:embed="rId4"/>
          <a:stretch>
            <a:fillRect/>
          </a:stretch>
        </p:blipFill>
        <p:spPr>
          <a:xfrm>
            <a:off x="1" y="5944437"/>
            <a:ext cx="12192001" cy="914401"/>
          </a:xfrm>
          <a:prstGeom prst="rect">
            <a:avLst/>
          </a:prstGeom>
          <a:ln w="12700">
            <a:miter lim="400000"/>
          </a:ln>
        </p:spPr>
      </p:pic>
      <p:sp>
        <p:nvSpPr>
          <p:cNvPr id="288" name="TextBox 8"/>
          <p:cNvSpPr txBox="1"/>
          <p:nvPr/>
        </p:nvSpPr>
        <p:spPr>
          <a:xfrm>
            <a:off x="8153399" y="6216970"/>
            <a:ext cx="3108987" cy="402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289" name="Picture 9" descr="Picture 9"/>
          <p:cNvPicPr>
            <a:picLocks noChangeAspect="1"/>
          </p:cNvPicPr>
          <p:nvPr/>
        </p:nvPicPr>
        <p:blipFill>
          <a:blip r:embed="rId5"/>
          <a:stretch>
            <a:fillRect/>
          </a:stretch>
        </p:blipFill>
        <p:spPr>
          <a:xfrm>
            <a:off x="0" y="-169"/>
            <a:ext cx="12192000" cy="2044701"/>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3" name="Content Placeholder 3"/>
          <p:cNvGraphicFramePr/>
          <p:nvPr/>
        </p:nvGraphicFramePr>
        <p:xfrm>
          <a:off x="685800" y="2759873"/>
          <a:ext cx="10058400" cy="3048296"/>
        </p:xfrm>
        <a:graphic>
          <a:graphicData uri="http://schemas.openxmlformats.org/drawingml/2006/table">
            <a:tbl>
              <a:tblPr firstRow="1" bandRow="1">
                <a:tableStyleId>{4C3C2611-4C71-4FC5-86AE-919BDF0F9419}</a:tableStyleId>
              </a:tblPr>
              <a:tblGrid>
                <a:gridCol w="1447800">
                  <a:extLst>
                    <a:ext uri="{9D8B030D-6E8A-4147-A177-3AD203B41FA5}">
                      <a16:colId xmlns:a16="http://schemas.microsoft.com/office/drawing/2014/main" val="20000"/>
                    </a:ext>
                  </a:extLst>
                </a:gridCol>
                <a:gridCol w="2051773">
                  <a:extLst>
                    <a:ext uri="{9D8B030D-6E8A-4147-A177-3AD203B41FA5}">
                      <a16:colId xmlns:a16="http://schemas.microsoft.com/office/drawing/2014/main" val="20001"/>
                    </a:ext>
                  </a:extLst>
                </a:gridCol>
                <a:gridCol w="3690276">
                  <a:extLst>
                    <a:ext uri="{9D8B030D-6E8A-4147-A177-3AD203B41FA5}">
                      <a16:colId xmlns:a16="http://schemas.microsoft.com/office/drawing/2014/main" val="20002"/>
                    </a:ext>
                  </a:extLst>
                </a:gridCol>
                <a:gridCol w="2868551">
                  <a:extLst>
                    <a:ext uri="{9D8B030D-6E8A-4147-A177-3AD203B41FA5}">
                      <a16:colId xmlns:a16="http://schemas.microsoft.com/office/drawing/2014/main" val="20003"/>
                    </a:ext>
                  </a:extLst>
                </a:gridCol>
              </a:tblGrid>
              <a:tr h="1648868">
                <a:tc>
                  <a:txBody>
                    <a:bodyPr/>
                    <a:lstStyle/>
                    <a:p>
                      <a:pPr algn="l">
                        <a:defRPr sz="1800" b="0">
                          <a:solidFill>
                            <a:srgbClr val="000000"/>
                          </a:solidFill>
                        </a:defRPr>
                      </a:pPr>
                      <a:r>
                        <a:rPr sz="1700" b="1"/>
                        <a:t>   </a:t>
                      </a:r>
                    </a:p>
                  </a:txBody>
                  <a:tcPr marL="43732" marR="43732" marT="43732" marB="43732" horzOverflow="overflow">
                    <a:noFill/>
                  </a:tcPr>
                </a:tc>
                <a:tc>
                  <a:txBody>
                    <a:bodyPr/>
                    <a:lstStyle/>
                    <a:p>
                      <a:pPr algn="l">
                        <a:defRPr sz="1700">
                          <a:solidFill>
                            <a:srgbClr val="000000"/>
                          </a:solidFill>
                        </a:defRPr>
                      </a:pPr>
                      <a:endParaRPr/>
                    </a:p>
                  </a:txBody>
                  <a:tcPr marL="43732" marR="43732" marT="43732" marB="43732" horzOverflow="overflow">
                    <a:noFill/>
                  </a:tcPr>
                </a:tc>
                <a:tc>
                  <a:txBody>
                    <a:bodyPr/>
                    <a:lstStyle/>
                    <a:p>
                      <a:pPr algn="l">
                        <a:defRPr sz="1700">
                          <a:solidFill>
                            <a:srgbClr val="000000"/>
                          </a:solidFill>
                        </a:defRPr>
                      </a:pPr>
                      <a:endParaRPr/>
                    </a:p>
                  </a:txBody>
                  <a:tcPr marL="43732" marR="43732" marT="43732" marB="43732" horzOverflow="overflow">
                    <a:noFill/>
                  </a:tcPr>
                </a:tc>
                <a:tc>
                  <a:txBody>
                    <a:bodyPr/>
                    <a:lstStyle/>
                    <a:p>
                      <a:pPr algn="l">
                        <a:defRPr sz="1700">
                          <a:solidFill>
                            <a:srgbClr val="000000"/>
                          </a:solidFill>
                        </a:defRPr>
                      </a:pPr>
                      <a:endParaRPr/>
                    </a:p>
                  </a:txBody>
                  <a:tcPr marL="43732" marR="43732" marT="43732" marB="43732" horzOverflow="overflow">
                    <a:noFill/>
                  </a:tcPr>
                </a:tc>
                <a:extLst>
                  <a:ext uri="{0D108BD9-81ED-4DB2-BD59-A6C34878D82A}">
                    <a16:rowId xmlns:a16="http://schemas.microsoft.com/office/drawing/2014/main" val="10000"/>
                  </a:ext>
                </a:extLst>
              </a:tr>
              <a:tr h="349857">
                <a:tc>
                  <a:txBody>
                    <a:bodyPr/>
                    <a:lstStyle/>
                    <a:p>
                      <a:pPr algn="ctr">
                        <a:defRPr sz="1700" b="1">
                          <a:solidFill>
                            <a:srgbClr val="7C7C7C"/>
                          </a:solidFill>
                        </a:defRPr>
                      </a:pPr>
                      <a:endParaRPr/>
                    </a:p>
                  </a:txBody>
                  <a:tcPr marL="43732" marR="43732" marT="43732" marB="43732" horzOverflow="overflow">
                    <a:noFill/>
                  </a:tcPr>
                </a:tc>
                <a:tc>
                  <a:txBody>
                    <a:bodyPr/>
                    <a:lstStyle/>
                    <a:p>
                      <a:pPr algn="ctr">
                        <a:defRPr sz="1800"/>
                      </a:pPr>
                      <a:r>
                        <a:rPr sz="1700" b="1">
                          <a:solidFill>
                            <a:srgbClr val="7C7C7C"/>
                          </a:solidFill>
                        </a:rPr>
                        <a:t> Call</a:t>
                      </a:r>
                    </a:p>
                  </a:txBody>
                  <a:tcPr marL="43732" marR="43732" marT="43732" marB="43732" horzOverflow="overflow">
                    <a:noFill/>
                  </a:tcPr>
                </a:tc>
                <a:tc>
                  <a:txBody>
                    <a:bodyPr/>
                    <a:lstStyle/>
                    <a:p>
                      <a:pPr algn="ctr">
                        <a:defRPr sz="1700" b="1">
                          <a:solidFill>
                            <a:srgbClr val="808080"/>
                          </a:solidFill>
                        </a:defRPr>
                      </a:pPr>
                      <a:r>
                        <a:t>Chat Now</a:t>
                      </a:r>
                      <a:r>
                        <a:rPr b="0"/>
                        <a:t> </a:t>
                      </a:r>
                    </a:p>
                  </a:txBody>
                  <a:tcPr marL="43732" marR="43732" marT="43732" marB="43732" horzOverflow="overflow">
                    <a:noFill/>
                  </a:tcPr>
                </a:tc>
                <a:tc>
                  <a:txBody>
                    <a:bodyPr/>
                    <a:lstStyle/>
                    <a:p>
                      <a:pPr algn="ctr">
                        <a:defRPr sz="1800"/>
                      </a:pPr>
                      <a:r>
                        <a:rPr sz="1700" b="1">
                          <a:solidFill>
                            <a:srgbClr val="7C7C7C"/>
                          </a:solidFill>
                        </a:rPr>
                        <a:t> Use webPOISONCONTROL®</a:t>
                      </a:r>
                    </a:p>
                  </a:txBody>
                  <a:tcPr marL="43732" marR="43732" marT="43732" marB="43732" horzOverflow="overflow">
                    <a:noFill/>
                  </a:tcPr>
                </a:tc>
                <a:extLst>
                  <a:ext uri="{0D108BD9-81ED-4DB2-BD59-A6C34878D82A}">
                    <a16:rowId xmlns:a16="http://schemas.microsoft.com/office/drawing/2014/main" val="10001"/>
                  </a:ext>
                </a:extLst>
              </a:tr>
              <a:tr h="349857">
                <a:tc>
                  <a:txBody>
                    <a:bodyPr/>
                    <a:lstStyle/>
                    <a:p>
                      <a:pPr algn="l">
                        <a:defRPr sz="1700" b="1">
                          <a:solidFill>
                            <a:srgbClr val="7C7C7C"/>
                          </a:solidFill>
                        </a:defRPr>
                      </a:pPr>
                      <a:endParaRPr/>
                    </a:p>
                  </a:txBody>
                  <a:tcPr marL="43732" marR="43732" marT="43732" marB="43732" horzOverflow="overflow">
                    <a:noFill/>
                  </a:tcPr>
                </a:tc>
                <a:tc>
                  <a:txBody>
                    <a:bodyPr/>
                    <a:lstStyle/>
                    <a:p>
                      <a:pPr algn="ctr">
                        <a:defRPr sz="1800"/>
                      </a:pPr>
                      <a:r>
                        <a:rPr sz="1600">
                          <a:solidFill>
                            <a:srgbClr val="7C7C7C"/>
                          </a:solidFill>
                        </a:rPr>
                        <a:t>1-800-222-1222</a:t>
                      </a:r>
                    </a:p>
                  </a:txBody>
                  <a:tcPr marL="43732" marR="43732" marT="43732" marB="43732" horzOverflow="overflow">
                    <a:noFill/>
                  </a:tcPr>
                </a:tc>
                <a:tc>
                  <a:txBody>
                    <a:bodyPr/>
                    <a:lstStyle/>
                    <a:p>
                      <a:pPr algn="ctr">
                        <a:defRPr sz="1700">
                          <a:solidFill>
                            <a:srgbClr val="808080"/>
                          </a:solidFill>
                        </a:defRPr>
                      </a:pPr>
                      <a:r>
                        <a:t> </a:t>
                      </a:r>
                      <a:r>
                        <a:rPr sz="1600"/>
                        <a:t>www.NCPoison</a:t>
                      </a:r>
                      <a:r>
                        <a:rPr sz="1600">
                          <a:solidFill>
                            <a:srgbClr val="7C7C7C"/>
                          </a:solidFill>
                        </a:rPr>
                        <a:t>Control</a:t>
                      </a:r>
                      <a:r>
                        <a:rPr sz="1600"/>
                        <a:t>.org </a:t>
                      </a:r>
                    </a:p>
                  </a:txBody>
                  <a:tcPr marL="43732" marR="43732" marT="43732" marB="43732" horzOverflow="overflow">
                    <a:noFill/>
                  </a:tcPr>
                </a:tc>
                <a:tc>
                  <a:txBody>
                    <a:bodyPr/>
                    <a:lstStyle/>
                    <a:p>
                      <a:pPr algn="ctr">
                        <a:defRPr sz="1800"/>
                      </a:pPr>
                      <a:r>
                        <a:rPr sz="1500">
                          <a:solidFill>
                            <a:srgbClr val="808080"/>
                          </a:solidFill>
                        </a:rPr>
                        <a:t>www.webPOISONCONTROL.org</a:t>
                      </a:r>
                    </a:p>
                  </a:txBody>
                  <a:tcPr marL="43732" marR="43732" marT="43732" marB="43732" horzOverflow="overflow">
                    <a:noFill/>
                  </a:tcPr>
                </a:tc>
                <a:extLst>
                  <a:ext uri="{0D108BD9-81ED-4DB2-BD59-A6C34878D82A}">
                    <a16:rowId xmlns:a16="http://schemas.microsoft.com/office/drawing/2014/main" val="10002"/>
                  </a:ext>
                </a:extLst>
              </a:tr>
              <a:tr h="349857">
                <a:tc>
                  <a:txBody>
                    <a:bodyPr/>
                    <a:lstStyle/>
                    <a:p>
                      <a:pPr algn="l">
                        <a:defRPr sz="1700" b="1">
                          <a:solidFill>
                            <a:srgbClr val="7C7C7C"/>
                          </a:solidFill>
                        </a:defRPr>
                      </a:pPr>
                      <a:endParaRPr/>
                    </a:p>
                  </a:txBody>
                  <a:tcPr marL="43732" marR="43732" marT="43732" marB="43732" horzOverflow="overflow">
                    <a:noFill/>
                  </a:tcPr>
                </a:tc>
                <a:tc>
                  <a:txBody>
                    <a:bodyPr/>
                    <a:lstStyle/>
                    <a:p>
                      <a:pPr algn="ctr">
                        <a:defRPr sz="1700">
                          <a:solidFill>
                            <a:srgbClr val="7C7C7C"/>
                          </a:solidFill>
                        </a:defRPr>
                      </a:pPr>
                      <a:endParaRPr/>
                    </a:p>
                  </a:txBody>
                  <a:tcPr marL="43732" marR="43732" marT="43732" marB="43732" horzOverflow="overflow">
                    <a:noFill/>
                  </a:tcPr>
                </a:tc>
                <a:tc>
                  <a:txBody>
                    <a:bodyPr/>
                    <a:lstStyle/>
                    <a:p>
                      <a:pPr algn="ctr">
                        <a:defRPr sz="1700">
                          <a:solidFill>
                            <a:srgbClr val="7C7C7C"/>
                          </a:solidFill>
                        </a:defRPr>
                      </a:pPr>
                      <a:endParaRPr/>
                    </a:p>
                  </a:txBody>
                  <a:tcPr marL="43732" marR="43732" marT="43732" marB="43732" horzOverflow="overflow">
                    <a:noFill/>
                  </a:tcPr>
                </a:tc>
                <a:tc>
                  <a:txBody>
                    <a:bodyPr/>
                    <a:lstStyle/>
                    <a:p>
                      <a:pPr algn="ctr">
                        <a:defRPr sz="1700">
                          <a:solidFill>
                            <a:srgbClr val="7C7C7C"/>
                          </a:solidFill>
                        </a:defRPr>
                      </a:pPr>
                      <a:endParaRPr/>
                    </a:p>
                  </a:txBody>
                  <a:tcPr marL="43732" marR="43732" marT="43732" marB="43732" horzOverflow="overflow">
                    <a:noFill/>
                  </a:tcPr>
                </a:tc>
                <a:extLst>
                  <a:ext uri="{0D108BD9-81ED-4DB2-BD59-A6C34878D82A}">
                    <a16:rowId xmlns:a16="http://schemas.microsoft.com/office/drawing/2014/main" val="10003"/>
                  </a:ext>
                </a:extLst>
              </a:tr>
              <a:tr h="349857">
                <a:tc>
                  <a:txBody>
                    <a:bodyPr/>
                    <a:lstStyle/>
                    <a:p>
                      <a:pPr algn="l">
                        <a:defRPr sz="1700" b="1">
                          <a:solidFill>
                            <a:srgbClr val="7C7C7C"/>
                          </a:solidFill>
                        </a:defRPr>
                      </a:pPr>
                      <a:endParaRPr/>
                    </a:p>
                  </a:txBody>
                  <a:tcPr marL="43732" marR="43732" marT="43732" marB="43732" horzOverflow="overflow">
                    <a:noFill/>
                  </a:tcPr>
                </a:tc>
                <a:tc>
                  <a:txBody>
                    <a:bodyPr/>
                    <a:lstStyle/>
                    <a:p>
                      <a:pPr algn="ctr">
                        <a:defRPr sz="1700">
                          <a:solidFill>
                            <a:srgbClr val="7C7C7C"/>
                          </a:solidFill>
                        </a:defRPr>
                      </a:pPr>
                      <a:endParaRPr/>
                    </a:p>
                  </a:txBody>
                  <a:tcPr marL="43732" marR="43732" marT="43732" marB="43732" horzOverflow="overflow">
                    <a:noFill/>
                  </a:tcPr>
                </a:tc>
                <a:tc>
                  <a:txBody>
                    <a:bodyPr/>
                    <a:lstStyle/>
                    <a:p>
                      <a:pPr algn="ctr">
                        <a:defRPr sz="1700">
                          <a:solidFill>
                            <a:srgbClr val="7C7C7C"/>
                          </a:solidFill>
                        </a:defRPr>
                      </a:pPr>
                      <a:endParaRPr/>
                    </a:p>
                  </a:txBody>
                  <a:tcPr marL="43732" marR="43732" marT="43732" marB="43732" horzOverflow="overflow">
                    <a:noFill/>
                  </a:tcPr>
                </a:tc>
                <a:tc>
                  <a:txBody>
                    <a:bodyPr/>
                    <a:lstStyle/>
                    <a:p>
                      <a:pPr algn="ctr">
                        <a:defRPr sz="1700">
                          <a:solidFill>
                            <a:srgbClr val="7C7C7C"/>
                          </a:solidFill>
                        </a:defRPr>
                      </a:pPr>
                      <a:endParaRPr/>
                    </a:p>
                  </a:txBody>
                  <a:tcPr marL="43732" marR="43732" marT="43732" marB="43732" horzOverflow="overflow">
                    <a:noFill/>
                  </a:tcPr>
                </a:tc>
                <a:extLst>
                  <a:ext uri="{0D108BD9-81ED-4DB2-BD59-A6C34878D82A}">
                    <a16:rowId xmlns:a16="http://schemas.microsoft.com/office/drawing/2014/main" val="10004"/>
                  </a:ext>
                </a:extLst>
              </a:tr>
            </a:tbl>
          </a:graphicData>
        </a:graphic>
      </p:graphicFrame>
      <p:pic>
        <p:nvPicPr>
          <p:cNvPr id="294" name="Picture 8" descr="Picture 8"/>
          <p:cNvPicPr>
            <a:picLocks noChangeAspect="1"/>
          </p:cNvPicPr>
          <p:nvPr/>
        </p:nvPicPr>
        <p:blipFill>
          <a:blip r:embed="rId3"/>
          <a:stretch>
            <a:fillRect/>
          </a:stretch>
        </p:blipFill>
        <p:spPr>
          <a:xfrm>
            <a:off x="1" y="5944437"/>
            <a:ext cx="12192001" cy="914401"/>
          </a:xfrm>
          <a:prstGeom prst="rect">
            <a:avLst/>
          </a:prstGeom>
          <a:ln w="12700">
            <a:miter lim="400000"/>
          </a:ln>
        </p:spPr>
      </p:pic>
      <p:sp>
        <p:nvSpPr>
          <p:cNvPr id="295" name="TextBox 10"/>
          <p:cNvSpPr txBox="1"/>
          <p:nvPr/>
        </p:nvSpPr>
        <p:spPr>
          <a:xfrm>
            <a:off x="8153399" y="6216970"/>
            <a:ext cx="3108987" cy="402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296" name="Picture 11" descr="Picture 11"/>
          <p:cNvPicPr>
            <a:picLocks noChangeAspect="1"/>
          </p:cNvPicPr>
          <p:nvPr/>
        </p:nvPicPr>
        <p:blipFill>
          <a:blip r:embed="rId4"/>
          <a:stretch>
            <a:fillRect/>
          </a:stretch>
        </p:blipFill>
        <p:spPr>
          <a:xfrm>
            <a:off x="2590800" y="2617839"/>
            <a:ext cx="1092200" cy="1612901"/>
          </a:xfrm>
          <a:prstGeom prst="rect">
            <a:avLst/>
          </a:prstGeom>
          <a:ln w="12700">
            <a:miter lim="400000"/>
          </a:ln>
        </p:spPr>
      </p:pic>
      <p:pic>
        <p:nvPicPr>
          <p:cNvPr id="297" name="Picture 13" descr="Picture 13"/>
          <p:cNvPicPr>
            <a:picLocks noChangeAspect="1"/>
          </p:cNvPicPr>
          <p:nvPr/>
        </p:nvPicPr>
        <p:blipFill>
          <a:blip r:embed="rId5"/>
          <a:stretch>
            <a:fillRect/>
          </a:stretch>
        </p:blipFill>
        <p:spPr>
          <a:xfrm>
            <a:off x="8145864" y="2622550"/>
            <a:ext cx="1943101" cy="1612900"/>
          </a:xfrm>
          <a:prstGeom prst="rect">
            <a:avLst/>
          </a:prstGeom>
          <a:ln w="12700">
            <a:miter lim="400000"/>
          </a:ln>
        </p:spPr>
      </p:pic>
      <p:pic>
        <p:nvPicPr>
          <p:cNvPr id="298" name="Picture 17"/>
          <p:cNvPicPr>
            <a:picLocks noChangeAspect="1"/>
          </p:cNvPicPr>
          <p:nvPr/>
        </p:nvPicPr>
        <p:blipFill>
          <a:blip r:embed="rId6">
            <a:extLst>
              <a:ext uri="{28A0092B-C50C-407E-A947-70E740481C1C}">
                <a14:useLocalDpi xmlns:a14="http://schemas.microsoft.com/office/drawing/2010/main" val="0"/>
              </a:ext>
            </a:extLst>
          </a:blip>
          <a:srcRect/>
          <a:stretch/>
        </p:blipFill>
        <p:spPr>
          <a:xfrm>
            <a:off x="0" y="4318"/>
            <a:ext cx="12192000" cy="2036064"/>
          </a:xfrm>
          <a:prstGeom prst="rect">
            <a:avLst/>
          </a:prstGeom>
          <a:ln w="12700">
            <a:miter lim="400000"/>
          </a:ln>
        </p:spPr>
      </p:pic>
      <p:pic>
        <p:nvPicPr>
          <p:cNvPr id="299" name="Picture 2" descr="Picture 2"/>
          <p:cNvPicPr>
            <a:picLocks noChangeAspect="1"/>
          </p:cNvPicPr>
          <p:nvPr/>
        </p:nvPicPr>
        <p:blipFill>
          <a:blip r:embed="rId7"/>
          <a:stretch>
            <a:fillRect/>
          </a:stretch>
        </p:blipFill>
        <p:spPr>
          <a:xfrm>
            <a:off x="5544792" y="2910655"/>
            <a:ext cx="991617" cy="103669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11" descr="Picture 11"/>
          <p:cNvPicPr>
            <a:picLocks noChangeAspect="1"/>
          </p:cNvPicPr>
          <p:nvPr/>
        </p:nvPicPr>
        <p:blipFill>
          <a:blip r:embed="rId3"/>
          <a:stretch>
            <a:fillRect/>
          </a:stretch>
        </p:blipFill>
        <p:spPr>
          <a:xfrm>
            <a:off x="1" y="5944437"/>
            <a:ext cx="12192001" cy="914401"/>
          </a:xfrm>
          <a:prstGeom prst="rect">
            <a:avLst/>
          </a:prstGeom>
          <a:ln w="12700">
            <a:miter lim="400000"/>
          </a:ln>
        </p:spPr>
      </p:pic>
      <p:sp>
        <p:nvSpPr>
          <p:cNvPr id="100" name="Rectangle 8"/>
          <p:cNvSpPr/>
          <p:nvPr/>
        </p:nvSpPr>
        <p:spPr>
          <a:xfrm>
            <a:off x="1897393" y="4222169"/>
            <a:ext cx="3726167" cy="693149"/>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grpSp>
        <p:nvGrpSpPr>
          <p:cNvPr id="103" name="Rectangle 9"/>
          <p:cNvGrpSpPr/>
          <p:nvPr/>
        </p:nvGrpSpPr>
        <p:grpSpPr>
          <a:xfrm>
            <a:off x="754379" y="4000917"/>
            <a:ext cx="6720841" cy="932383"/>
            <a:chOff x="-1787482" y="-28612"/>
            <a:chExt cx="8710272" cy="599657"/>
          </a:xfrm>
        </p:grpSpPr>
        <p:sp>
          <p:nvSpPr>
            <p:cNvPr id="101" name="Rectangle"/>
            <p:cNvSpPr/>
            <p:nvPr/>
          </p:nvSpPr>
          <p:spPr>
            <a:xfrm>
              <a:off x="0" y="17046"/>
              <a:ext cx="6922790" cy="55399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2" name="Take Survey"/>
            <p:cNvSpPr txBox="1"/>
            <p:nvPr/>
          </p:nvSpPr>
          <p:spPr>
            <a:xfrm>
              <a:off x="-1787482" y="-28612"/>
              <a:ext cx="6922790" cy="5880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3000">
                  <a:solidFill>
                    <a:srgbClr val="7C7C7C"/>
                  </a:solidFill>
                  <a:latin typeface="Futura"/>
                  <a:ea typeface="Futura"/>
                  <a:cs typeface="Futura"/>
                  <a:sym typeface="Futura"/>
                </a:defRPr>
              </a:lvl1pPr>
            </a:lstStyle>
            <a:p>
              <a:r>
                <a:rPr dirty="0"/>
                <a:t>Take S</a:t>
              </a:r>
              <a:r>
                <a:rPr lang="en-US" dirty="0"/>
                <a:t>u</a:t>
              </a:r>
              <a:r>
                <a:rPr dirty="0"/>
                <a:t>rve</a:t>
              </a:r>
              <a:r>
                <a:rPr lang="en-US" dirty="0"/>
                <a:t>y</a:t>
              </a:r>
              <a:endParaRPr dirty="0"/>
            </a:p>
          </p:txBody>
        </p:sp>
      </p:grpSp>
      <p:sp>
        <p:nvSpPr>
          <p:cNvPr id="104" name="Straight Arrow Connector 3">
            <a:hlinkClick r:id="rId4"/>
          </p:cNvPr>
          <p:cNvSpPr/>
          <p:nvPr/>
        </p:nvSpPr>
        <p:spPr>
          <a:xfrm>
            <a:off x="4632960" y="4458116"/>
            <a:ext cx="761333" cy="1"/>
          </a:xfrm>
          <a:prstGeom prst="line">
            <a:avLst/>
          </a:prstGeom>
          <a:ln w="76200">
            <a:solidFill>
              <a:srgbClr val="EC008C"/>
            </a:solidFill>
            <a:miter/>
            <a:tailEnd type="triangle"/>
          </a:ln>
        </p:spPr>
        <p:txBody>
          <a:bodyPr lIns="45719" rIns="45719"/>
          <a:lstStyle/>
          <a:p>
            <a:endParaRPr/>
          </a:p>
        </p:txBody>
      </p:sp>
      <p:sp>
        <p:nvSpPr>
          <p:cNvPr id="105" name="TextBox 10"/>
          <p:cNvSpPr txBox="1"/>
          <p:nvPr/>
        </p:nvSpPr>
        <p:spPr>
          <a:xfrm>
            <a:off x="8153399" y="6216970"/>
            <a:ext cx="3108987" cy="402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106" name="Picture 7" descr="Picture 7"/>
          <p:cNvPicPr>
            <a:picLocks noChangeAspect="1"/>
          </p:cNvPicPr>
          <p:nvPr/>
        </p:nvPicPr>
        <p:blipFill>
          <a:blip r:embed="rId5"/>
          <a:stretch>
            <a:fillRect/>
          </a:stretch>
        </p:blipFill>
        <p:spPr>
          <a:xfrm>
            <a:off x="0" y="0"/>
            <a:ext cx="12192000" cy="2971800"/>
          </a:xfrm>
          <a:prstGeom prst="rect">
            <a:avLst/>
          </a:prstGeom>
          <a:ln w="12700">
            <a:miter lim="400000"/>
          </a:ln>
        </p:spPr>
      </p:pic>
      <p:sp>
        <p:nvSpPr>
          <p:cNvPr id="6" name="Rectangle 7">
            <a:extLst>
              <a:ext uri="{FF2B5EF4-FFF2-40B4-BE49-F238E27FC236}">
                <a16:creationId xmlns:a16="http://schemas.microsoft.com/office/drawing/2014/main" id="{C8417DDE-D417-A2C5-AB32-DACC9608DD84}"/>
              </a:ext>
            </a:extLst>
          </p:cNvPr>
          <p:cNvSpPr>
            <a:spLocks noChangeArrowheads="1"/>
          </p:cNvSpPr>
          <p:nvPr/>
        </p:nvSpPr>
        <p:spPr bwMode="auto">
          <a:xfrm>
            <a:off x="-266976" y="199925"/>
            <a:ext cx="2057808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33" name="Picture 9">
            <a:extLst>
              <a:ext uri="{FF2B5EF4-FFF2-40B4-BE49-F238E27FC236}">
                <a16:creationId xmlns:a16="http://schemas.microsoft.com/office/drawing/2014/main" id="{8DCE7A63-677F-41FB-4582-A9DB994851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96143" y="3244333"/>
            <a:ext cx="2460369" cy="24603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03" name="TextBox 7"/>
          <p:cNvSpPr txBox="1"/>
          <p:nvPr/>
        </p:nvSpPr>
        <p:spPr>
          <a:xfrm>
            <a:off x="912157" y="1959325"/>
            <a:ext cx="10367683" cy="7493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000">
                <a:solidFill>
                  <a:srgbClr val="FFFFFF"/>
                </a:solidFill>
                <a:latin typeface="Futura Bold"/>
                <a:ea typeface="Futura Bold"/>
                <a:cs typeface="Futura Bold"/>
                <a:sym typeface="Futura Bold"/>
              </a:defRPr>
            </a:lvl1pPr>
          </a:lstStyle>
          <a:p>
            <a:r>
              <a:t>STOP and add us into your phone</a:t>
            </a:r>
          </a:p>
        </p:txBody>
      </p:sp>
      <p:sp>
        <p:nvSpPr>
          <p:cNvPr id="304" name="TextBox 10"/>
          <p:cNvSpPr txBox="1"/>
          <p:nvPr/>
        </p:nvSpPr>
        <p:spPr>
          <a:xfrm>
            <a:off x="912158" y="2840253"/>
            <a:ext cx="10367683" cy="985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5400" spc="300">
                <a:solidFill>
                  <a:srgbClr val="FFFFFF"/>
                </a:solidFill>
                <a:latin typeface="Futura Bold"/>
                <a:ea typeface="Futura Bold"/>
                <a:cs typeface="Futura Bold"/>
                <a:sym typeface="Futura Bold"/>
              </a:defRPr>
            </a:lvl1pPr>
          </a:lstStyle>
          <a:p>
            <a:r>
              <a:t>1-800-222-1222</a:t>
            </a:r>
          </a:p>
        </p:txBody>
      </p:sp>
      <p:pic>
        <p:nvPicPr>
          <p:cNvPr id="305" name="Picture 8" descr="Picture 8"/>
          <p:cNvPicPr>
            <a:picLocks noChangeAspect="1"/>
          </p:cNvPicPr>
          <p:nvPr/>
        </p:nvPicPr>
        <p:blipFill>
          <a:blip r:embed="rId4"/>
          <a:stretch>
            <a:fillRect/>
          </a:stretch>
        </p:blipFill>
        <p:spPr>
          <a:xfrm>
            <a:off x="1" y="5944437"/>
            <a:ext cx="12192001" cy="914401"/>
          </a:xfrm>
          <a:prstGeom prst="rect">
            <a:avLst/>
          </a:prstGeom>
          <a:ln w="12700">
            <a:miter lim="400000"/>
          </a:ln>
        </p:spPr>
      </p:pic>
      <p:sp>
        <p:nvSpPr>
          <p:cNvPr id="306" name="TextBox 9"/>
          <p:cNvSpPr txBox="1"/>
          <p:nvPr/>
        </p:nvSpPr>
        <p:spPr>
          <a:xfrm>
            <a:off x="8153399" y="6216970"/>
            <a:ext cx="3108987" cy="402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TextBox 6"/>
          <p:cNvSpPr txBox="1"/>
          <p:nvPr/>
        </p:nvSpPr>
        <p:spPr>
          <a:xfrm>
            <a:off x="1502305" y="3639277"/>
            <a:ext cx="9184344" cy="16041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000">
                <a:solidFill>
                  <a:srgbClr val="7C7C7C"/>
                </a:solidFill>
                <a:latin typeface="Futura"/>
                <a:ea typeface="Futura"/>
                <a:cs typeface="Futura"/>
                <a:sym typeface="Futura"/>
              </a:defRPr>
            </a:pPr>
            <a:r>
              <a:t>or</a:t>
            </a:r>
          </a:p>
          <a:p>
            <a:pPr algn="ctr">
              <a:defRPr sz="3000">
                <a:solidFill>
                  <a:srgbClr val="7C7C7C"/>
                </a:solidFill>
                <a:latin typeface="Futura"/>
                <a:ea typeface="Futura"/>
                <a:cs typeface="Futura"/>
                <a:sym typeface="Futura"/>
              </a:defRPr>
            </a:pPr>
            <a:endParaRPr/>
          </a:p>
          <a:p>
            <a:pPr algn="ctr">
              <a:defRPr sz="3000">
                <a:solidFill>
                  <a:srgbClr val="7C7C7C"/>
                </a:solidFill>
                <a:latin typeface="Futura Bold"/>
                <a:ea typeface="Futura Bold"/>
                <a:cs typeface="Futura Bold"/>
                <a:sym typeface="Futura Bold"/>
              </a:defRPr>
            </a:pPr>
            <a:r>
              <a:t>Call</a:t>
            </a:r>
            <a:r>
              <a:rPr>
                <a:latin typeface="Futura"/>
                <a:ea typeface="Futura"/>
                <a:cs typeface="Futura"/>
                <a:sym typeface="Futura"/>
              </a:rPr>
              <a:t> NC Poison Control at 1-800-222-1222</a:t>
            </a:r>
          </a:p>
        </p:txBody>
      </p:sp>
      <p:grpSp>
        <p:nvGrpSpPr>
          <p:cNvPr id="313" name="Rectangle 5">
            <a:hlinkClick r:id="rId3"/>
          </p:cNvPr>
          <p:cNvGrpSpPr/>
          <p:nvPr/>
        </p:nvGrpSpPr>
        <p:grpSpPr>
          <a:xfrm>
            <a:off x="2958244" y="2694113"/>
            <a:ext cx="6272465" cy="588180"/>
            <a:chOff x="0" y="0"/>
            <a:chExt cx="6272463" cy="588179"/>
          </a:xfrm>
        </p:grpSpPr>
        <p:sp>
          <p:nvSpPr>
            <p:cNvPr id="311" name="Rectangle"/>
            <p:cNvSpPr/>
            <p:nvPr/>
          </p:nvSpPr>
          <p:spPr>
            <a:xfrm>
              <a:off x="0" y="17090"/>
              <a:ext cx="6272464" cy="55399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3000">
                  <a:solidFill>
                    <a:srgbClr val="7C7C7C"/>
                  </a:solidFill>
                  <a:latin typeface="Futura Bold"/>
                  <a:ea typeface="Futura Bold"/>
                  <a:cs typeface="Futura Bold"/>
                  <a:sym typeface="Futura Bold"/>
                </a:defRPr>
              </a:pPr>
              <a:endParaRPr/>
            </a:p>
          </p:txBody>
        </p:sp>
        <p:sp>
          <p:nvSpPr>
            <p:cNvPr id="312" name="Visit www.SharingPillsCanKill.com"/>
            <p:cNvSpPr txBox="1"/>
            <p:nvPr/>
          </p:nvSpPr>
          <p:spPr>
            <a:xfrm>
              <a:off x="0" y="0"/>
              <a:ext cx="6272464" cy="5881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sz="3000">
                  <a:solidFill>
                    <a:srgbClr val="7C7C7C"/>
                  </a:solidFill>
                  <a:latin typeface="Futura Bold"/>
                  <a:ea typeface="Futura Bold"/>
                  <a:cs typeface="Futura Bold"/>
                  <a:sym typeface="Futura Bold"/>
                </a:defRPr>
              </a:pPr>
              <a:r>
                <a:t>Visit</a:t>
              </a:r>
              <a:r>
                <a:rPr>
                  <a:latin typeface="Futura"/>
                  <a:ea typeface="Futura"/>
                  <a:cs typeface="Futura"/>
                  <a:sym typeface="Futura"/>
                </a:rPr>
                <a:t> www.SharingPillsCanKill.com</a:t>
              </a:r>
            </a:p>
          </p:txBody>
        </p:sp>
      </p:grpSp>
      <p:pic>
        <p:nvPicPr>
          <p:cNvPr id="314" name="Picture 7" descr="Picture 7"/>
          <p:cNvPicPr>
            <a:picLocks noChangeAspect="1"/>
          </p:cNvPicPr>
          <p:nvPr/>
        </p:nvPicPr>
        <p:blipFill>
          <a:blip r:embed="rId4"/>
          <a:stretch>
            <a:fillRect/>
          </a:stretch>
        </p:blipFill>
        <p:spPr>
          <a:xfrm>
            <a:off x="1" y="5944437"/>
            <a:ext cx="12192001" cy="914401"/>
          </a:xfrm>
          <a:prstGeom prst="rect">
            <a:avLst/>
          </a:prstGeom>
          <a:ln w="12700">
            <a:miter lim="400000"/>
          </a:ln>
        </p:spPr>
      </p:pic>
      <p:sp>
        <p:nvSpPr>
          <p:cNvPr id="315" name="TextBox 9"/>
          <p:cNvSpPr txBox="1"/>
          <p:nvPr/>
        </p:nvSpPr>
        <p:spPr>
          <a:xfrm>
            <a:off x="8153399" y="6216970"/>
            <a:ext cx="3108987" cy="402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316" name="Picture 4" descr="Picture 4"/>
          <p:cNvPicPr>
            <a:picLocks noChangeAspect="1"/>
          </p:cNvPicPr>
          <p:nvPr/>
        </p:nvPicPr>
        <p:blipFill>
          <a:blip r:embed="rId5"/>
          <a:stretch>
            <a:fillRect/>
          </a:stretch>
        </p:blipFill>
        <p:spPr>
          <a:xfrm>
            <a:off x="0" y="0"/>
            <a:ext cx="12192000" cy="20447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ectangle 8"/>
          <p:cNvSpPr/>
          <p:nvPr/>
        </p:nvSpPr>
        <p:spPr>
          <a:xfrm>
            <a:off x="2120900" y="4014638"/>
            <a:ext cx="3575469" cy="638848"/>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grpSp>
        <p:nvGrpSpPr>
          <p:cNvPr id="323" name="Rectangle 7"/>
          <p:cNvGrpSpPr/>
          <p:nvPr/>
        </p:nvGrpSpPr>
        <p:grpSpPr>
          <a:xfrm>
            <a:off x="0" y="3996077"/>
            <a:ext cx="5961395" cy="657410"/>
            <a:chOff x="0" y="17046"/>
            <a:chExt cx="7792107" cy="605179"/>
          </a:xfrm>
        </p:grpSpPr>
        <p:sp>
          <p:nvSpPr>
            <p:cNvPr id="321" name="Rectangle"/>
            <p:cNvSpPr/>
            <p:nvPr/>
          </p:nvSpPr>
          <p:spPr>
            <a:xfrm>
              <a:off x="0" y="17046"/>
              <a:ext cx="6922790" cy="55399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22" name="Take Survey"/>
            <p:cNvSpPr txBox="1"/>
            <p:nvPr/>
          </p:nvSpPr>
          <p:spPr>
            <a:xfrm>
              <a:off x="869317" y="34133"/>
              <a:ext cx="6922790" cy="5880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3000">
                  <a:solidFill>
                    <a:srgbClr val="7C7C7C"/>
                  </a:solidFill>
                  <a:latin typeface="Futura"/>
                  <a:ea typeface="Futura"/>
                  <a:cs typeface="Futura"/>
                  <a:sym typeface="Futura"/>
                </a:defRPr>
              </a:lvl1pPr>
            </a:lstStyle>
            <a:p>
              <a:r>
                <a:rPr dirty="0"/>
                <a:t>Take Survey</a:t>
              </a:r>
            </a:p>
          </p:txBody>
        </p:sp>
      </p:grpSp>
      <p:sp>
        <p:nvSpPr>
          <p:cNvPr id="324" name="Straight Arrow Connector 6">
            <a:hlinkClick r:id="rId3"/>
          </p:cNvPr>
          <p:cNvSpPr/>
          <p:nvPr/>
        </p:nvSpPr>
        <p:spPr>
          <a:xfrm>
            <a:off x="4686883" y="4341780"/>
            <a:ext cx="761333" cy="1"/>
          </a:xfrm>
          <a:prstGeom prst="line">
            <a:avLst/>
          </a:prstGeom>
          <a:ln w="76200">
            <a:solidFill>
              <a:srgbClr val="EC008C"/>
            </a:solidFill>
            <a:miter/>
            <a:tailEnd type="triangle"/>
          </a:ln>
        </p:spPr>
        <p:txBody>
          <a:bodyPr lIns="45719" rIns="45719"/>
          <a:lstStyle/>
          <a:p>
            <a:endParaRPr/>
          </a:p>
        </p:txBody>
      </p:sp>
      <p:pic>
        <p:nvPicPr>
          <p:cNvPr id="325" name="Picture 9" descr="Picture 9"/>
          <p:cNvPicPr>
            <a:picLocks noChangeAspect="1"/>
          </p:cNvPicPr>
          <p:nvPr/>
        </p:nvPicPr>
        <p:blipFill>
          <a:blip r:embed="rId4"/>
          <a:stretch>
            <a:fillRect/>
          </a:stretch>
        </p:blipFill>
        <p:spPr>
          <a:xfrm>
            <a:off x="1" y="5944437"/>
            <a:ext cx="12192001" cy="914401"/>
          </a:xfrm>
          <a:prstGeom prst="rect">
            <a:avLst/>
          </a:prstGeom>
          <a:ln w="12700">
            <a:miter lim="400000"/>
          </a:ln>
        </p:spPr>
      </p:pic>
      <p:sp>
        <p:nvSpPr>
          <p:cNvPr id="326" name="TextBox 11"/>
          <p:cNvSpPr txBox="1"/>
          <p:nvPr/>
        </p:nvSpPr>
        <p:spPr>
          <a:xfrm>
            <a:off x="8153399" y="6216970"/>
            <a:ext cx="3108987" cy="402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327" name="Picture 12" descr="Picture 12"/>
          <p:cNvPicPr>
            <a:picLocks noChangeAspect="1"/>
          </p:cNvPicPr>
          <p:nvPr/>
        </p:nvPicPr>
        <p:blipFill>
          <a:blip r:embed="rId5"/>
          <a:stretch>
            <a:fillRect/>
          </a:stretch>
        </p:blipFill>
        <p:spPr>
          <a:xfrm>
            <a:off x="0" y="0"/>
            <a:ext cx="12192000" cy="2984500"/>
          </a:xfrm>
          <a:prstGeom prst="rect">
            <a:avLst/>
          </a:prstGeom>
          <a:ln w="12700">
            <a:miter lim="400000"/>
          </a:ln>
        </p:spPr>
      </p:pic>
      <p:pic>
        <p:nvPicPr>
          <p:cNvPr id="2053" name="Picture 5">
            <a:extLst>
              <a:ext uri="{FF2B5EF4-FFF2-40B4-BE49-F238E27FC236}">
                <a16:creationId xmlns:a16="http://schemas.microsoft.com/office/drawing/2014/main" id="{1866972B-6F63-D219-A15A-E2C07FBF51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6471" y="3257033"/>
            <a:ext cx="2397216" cy="23972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extBox 11"/>
          <p:cNvSpPr txBox="1"/>
          <p:nvPr/>
        </p:nvSpPr>
        <p:spPr>
          <a:xfrm>
            <a:off x="609600" y="2407384"/>
            <a:ext cx="5486400" cy="346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7472" indent="-347472">
              <a:spcBef>
                <a:spcPts val="800"/>
              </a:spcBef>
              <a:buSzPct val="100000"/>
              <a:buFont typeface="Arial"/>
              <a:buChar char="•"/>
              <a:defRPr sz="2200">
                <a:solidFill>
                  <a:srgbClr val="7C7C7C"/>
                </a:solidFill>
              </a:defRPr>
            </a:pPr>
            <a:r>
              <a:t>How frequently do you think Rx medication poisonings occur among teenagers?</a:t>
            </a:r>
          </a:p>
          <a:p>
            <a:pPr marL="347472" indent="-347472">
              <a:spcBef>
                <a:spcPts val="1200"/>
              </a:spcBef>
              <a:buSzPct val="100000"/>
              <a:buFont typeface="Arial"/>
              <a:buChar char="•"/>
              <a:defRPr sz="2200">
                <a:solidFill>
                  <a:srgbClr val="7C7C7C"/>
                </a:solidFill>
              </a:defRPr>
            </a:pPr>
            <a:r>
              <a:t>Which prescription drugs cause the </a:t>
            </a:r>
            <a:br/>
            <a:r>
              <a:t>most overdoses?</a:t>
            </a:r>
          </a:p>
          <a:p>
            <a:pPr marL="347472" indent="-347472">
              <a:spcBef>
                <a:spcPts val="1200"/>
              </a:spcBef>
              <a:buSzPct val="100000"/>
              <a:buFont typeface="Arial"/>
              <a:buChar char="•"/>
              <a:defRPr sz="2200">
                <a:solidFill>
                  <a:srgbClr val="7C7C7C"/>
                </a:solidFill>
              </a:defRPr>
            </a:pPr>
            <a:r>
              <a:t>What should you do if a prescription drug poisoning happens?</a:t>
            </a:r>
          </a:p>
          <a:p>
            <a:pPr marL="347472" indent="-347472">
              <a:spcBef>
                <a:spcPts val="1200"/>
              </a:spcBef>
              <a:buSzPct val="100000"/>
              <a:buFont typeface="Arial"/>
              <a:buChar char="•"/>
              <a:defRPr sz="2200">
                <a:solidFill>
                  <a:srgbClr val="7C7C7C"/>
                </a:solidFill>
              </a:defRPr>
            </a:pPr>
            <a:r>
              <a:t>What steps can you take to prevent a medication poisoning? </a:t>
            </a:r>
          </a:p>
        </p:txBody>
      </p:sp>
      <p:pic>
        <p:nvPicPr>
          <p:cNvPr id="111" name="Picture 6" descr="Picture 6"/>
          <p:cNvPicPr>
            <a:picLocks noChangeAspect="1"/>
          </p:cNvPicPr>
          <p:nvPr/>
        </p:nvPicPr>
        <p:blipFill>
          <a:blip r:embed="rId3"/>
          <a:stretch>
            <a:fillRect/>
          </a:stretch>
        </p:blipFill>
        <p:spPr>
          <a:xfrm>
            <a:off x="1" y="5944437"/>
            <a:ext cx="12192001" cy="914401"/>
          </a:xfrm>
          <a:prstGeom prst="rect">
            <a:avLst/>
          </a:prstGeom>
          <a:ln w="12700">
            <a:miter lim="400000"/>
          </a:ln>
        </p:spPr>
      </p:pic>
      <p:sp>
        <p:nvSpPr>
          <p:cNvPr id="112" name="TextBox 8"/>
          <p:cNvSpPr txBox="1"/>
          <p:nvPr/>
        </p:nvSpPr>
        <p:spPr>
          <a:xfrm>
            <a:off x="8153399" y="6216970"/>
            <a:ext cx="3108987" cy="402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113" name="Picture 12" descr="Picture 12"/>
          <p:cNvPicPr>
            <a:picLocks noChangeAspect="1"/>
          </p:cNvPicPr>
          <p:nvPr/>
        </p:nvPicPr>
        <p:blipFill>
          <a:blip r:embed="rId4"/>
          <a:stretch>
            <a:fillRect/>
          </a:stretch>
        </p:blipFill>
        <p:spPr>
          <a:xfrm>
            <a:off x="1" y="-30397"/>
            <a:ext cx="12192001" cy="2044701"/>
          </a:xfrm>
          <a:prstGeom prst="rect">
            <a:avLst/>
          </a:prstGeom>
          <a:ln w="12700">
            <a:miter lim="400000"/>
          </a:ln>
        </p:spPr>
      </p:pic>
      <p:pic>
        <p:nvPicPr>
          <p:cNvPr id="114" name="Picture 15" descr="Picture 15"/>
          <p:cNvPicPr>
            <a:picLocks noChangeAspect="1"/>
          </p:cNvPicPr>
          <p:nvPr/>
        </p:nvPicPr>
        <p:blipFill>
          <a:blip r:embed="rId5"/>
          <a:stretch>
            <a:fillRect/>
          </a:stretch>
        </p:blipFill>
        <p:spPr>
          <a:xfrm>
            <a:off x="6705600" y="2123877"/>
            <a:ext cx="3657600" cy="365760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8"/>
          <p:cNvSpPr txBox="1"/>
          <p:nvPr/>
        </p:nvSpPr>
        <p:spPr>
          <a:xfrm>
            <a:off x="546830" y="2435516"/>
            <a:ext cx="5384071" cy="151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a:solidFill>
                  <a:srgbClr val="7C7C7C"/>
                </a:solidFill>
              </a:defRPr>
            </a:pPr>
            <a:r>
              <a:t>Anything can be a poison, if it’s used in the wrong </a:t>
            </a:r>
            <a:r>
              <a:rPr b="1" i="1"/>
              <a:t>WAY</a:t>
            </a:r>
            <a:r>
              <a:t>, by the wrong </a:t>
            </a:r>
            <a:r>
              <a:rPr b="1" i="1"/>
              <a:t>PERSON</a:t>
            </a:r>
            <a:r>
              <a:t>, </a:t>
            </a:r>
            <a:br/>
            <a:r>
              <a:t>or in the wrong </a:t>
            </a:r>
            <a:r>
              <a:rPr b="1" i="1"/>
              <a:t>AMOUNT</a:t>
            </a:r>
            <a:r>
              <a:t>.</a:t>
            </a:r>
          </a:p>
        </p:txBody>
      </p:sp>
      <p:pic>
        <p:nvPicPr>
          <p:cNvPr id="119" name="Picture 17" descr="Picture 17"/>
          <p:cNvPicPr>
            <a:picLocks noChangeAspect="1"/>
          </p:cNvPicPr>
          <p:nvPr/>
        </p:nvPicPr>
        <p:blipFill>
          <a:blip r:embed="rId3"/>
          <a:stretch>
            <a:fillRect/>
          </a:stretch>
        </p:blipFill>
        <p:spPr>
          <a:xfrm>
            <a:off x="1" y="5944437"/>
            <a:ext cx="12192001" cy="914401"/>
          </a:xfrm>
          <a:prstGeom prst="rect">
            <a:avLst/>
          </a:prstGeom>
          <a:ln w="12700">
            <a:miter lim="400000"/>
          </a:ln>
        </p:spPr>
      </p:pic>
      <p:sp>
        <p:nvSpPr>
          <p:cNvPr id="120" name="TextBox 18"/>
          <p:cNvSpPr txBox="1"/>
          <p:nvPr/>
        </p:nvSpPr>
        <p:spPr>
          <a:xfrm>
            <a:off x="8153399" y="6216970"/>
            <a:ext cx="3108987" cy="402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121" name="Picture 6" descr="Picture 6"/>
          <p:cNvPicPr>
            <a:picLocks noChangeAspect="1"/>
          </p:cNvPicPr>
          <p:nvPr/>
        </p:nvPicPr>
        <p:blipFill>
          <a:blip r:embed="rId4"/>
          <a:stretch>
            <a:fillRect/>
          </a:stretch>
        </p:blipFill>
        <p:spPr>
          <a:xfrm>
            <a:off x="0" y="-21220"/>
            <a:ext cx="12192000" cy="2044701"/>
          </a:xfrm>
          <a:prstGeom prst="rect">
            <a:avLst/>
          </a:prstGeom>
          <a:ln w="12700">
            <a:miter lim="400000"/>
          </a:ln>
        </p:spPr>
      </p:pic>
      <p:pic>
        <p:nvPicPr>
          <p:cNvPr id="122" name="Picture 19" descr="Picture 19"/>
          <p:cNvPicPr>
            <a:picLocks noChangeAspect="1"/>
          </p:cNvPicPr>
          <p:nvPr/>
        </p:nvPicPr>
        <p:blipFill>
          <a:blip r:embed="rId5"/>
          <a:stretch>
            <a:fillRect/>
          </a:stretch>
        </p:blipFill>
        <p:spPr>
          <a:xfrm>
            <a:off x="6553200" y="2217819"/>
            <a:ext cx="3657600" cy="3657601"/>
          </a:xfrm>
          <a:prstGeom prst="rect">
            <a:avLst/>
          </a:prstGeom>
          <a:ln w="12700">
            <a:miter lim="400000"/>
          </a:ln>
        </p:spPr>
      </p:pic>
      <p:pic>
        <p:nvPicPr>
          <p:cNvPr id="123" name="Picture 21" descr="Picture 21"/>
          <p:cNvPicPr>
            <a:picLocks noChangeAspect="1"/>
          </p:cNvPicPr>
          <p:nvPr/>
        </p:nvPicPr>
        <p:blipFill>
          <a:blip r:embed="rId6"/>
          <a:stretch>
            <a:fillRect/>
          </a:stretch>
        </p:blipFill>
        <p:spPr>
          <a:xfrm>
            <a:off x="685800" y="3984049"/>
            <a:ext cx="3619500" cy="1485901"/>
          </a:xfrm>
          <a:prstGeom prst="rect">
            <a:avLst/>
          </a:prstGeom>
          <a:ln w="12700">
            <a:miter lim="400000"/>
          </a:ln>
        </p:spPr>
      </p:pic>
      <p:sp>
        <p:nvSpPr>
          <p:cNvPr id="124" name="Oval 1"/>
          <p:cNvSpPr/>
          <p:nvPr/>
        </p:nvSpPr>
        <p:spPr>
          <a:xfrm>
            <a:off x="6629400" y="2226770"/>
            <a:ext cx="3581400" cy="3581401"/>
          </a:xfrm>
          <a:prstGeom prst="ellipse">
            <a:avLst/>
          </a:prstGeom>
          <a:solidFill>
            <a:schemeClr val="accent1"/>
          </a:solidFill>
          <a:ln w="12700">
            <a:solidFill>
              <a:srgbClr val="1D3053"/>
            </a:solidFill>
            <a:miter/>
          </a:ln>
        </p:spPr>
        <p:txBody>
          <a:bodyPr lIns="45719" rIns="45719" anchor="ctr"/>
          <a:lstStyle/>
          <a:p>
            <a:pPr algn="ctr">
              <a:defRPr>
                <a:solidFill>
                  <a:srgbClr val="FFFFFF"/>
                </a:solidFill>
              </a:defRPr>
            </a:pPr>
            <a:endParaRPr/>
          </a:p>
        </p:txBody>
      </p:sp>
      <p:pic>
        <p:nvPicPr>
          <p:cNvPr id="125" name="Picture 3"/>
          <p:cNvPicPr>
            <a:picLocks noChangeAspect="1"/>
          </p:cNvPicPr>
          <p:nvPr/>
        </p:nvPicPr>
        <p:blipFill rotWithShape="1">
          <a:blip r:embed="rId7">
            <a:extLst>
              <a:ext uri="{28A0092B-C50C-407E-A947-70E740481C1C}">
                <a14:useLocalDpi xmlns:a14="http://schemas.microsoft.com/office/drawing/2010/main" val="0"/>
              </a:ext>
            </a:extLst>
          </a:blip>
          <a:srcRect l="4806" t="-2" r="28592" b="-2"/>
          <a:stretch/>
        </p:blipFill>
        <p:spPr>
          <a:xfrm>
            <a:off x="6629400" y="2232673"/>
            <a:ext cx="3584576" cy="35845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extBox 21"/>
          <p:cNvSpPr txBox="1"/>
          <p:nvPr/>
        </p:nvSpPr>
        <p:spPr>
          <a:xfrm>
            <a:off x="632251" y="5479014"/>
            <a:ext cx="4239121"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i="1">
                <a:solidFill>
                  <a:srgbClr val="7C7C7C"/>
                </a:solidFill>
              </a:defRPr>
            </a:lvl1pPr>
          </a:lstStyle>
          <a:p>
            <a:r>
              <a:t>Source:  NC Poison Control 2022 data, report run May 16, 2023</a:t>
            </a:r>
          </a:p>
        </p:txBody>
      </p:sp>
      <p:grpSp>
        <p:nvGrpSpPr>
          <p:cNvPr id="135" name="Group 14"/>
          <p:cNvGrpSpPr/>
          <p:nvPr/>
        </p:nvGrpSpPr>
        <p:grpSpPr>
          <a:xfrm>
            <a:off x="5621070" y="2286000"/>
            <a:ext cx="7275353" cy="3319653"/>
            <a:chOff x="0" y="0"/>
            <a:chExt cx="7275352" cy="3319652"/>
          </a:xfrm>
        </p:grpSpPr>
        <p:sp>
          <p:nvSpPr>
            <p:cNvPr id="130" name="TextBox 3"/>
            <p:cNvSpPr txBox="1"/>
            <p:nvPr/>
          </p:nvSpPr>
          <p:spPr>
            <a:xfrm>
              <a:off x="3877981" y="1191398"/>
              <a:ext cx="3397372" cy="5480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nSpc>
                  <a:spcPts val="1800"/>
                </a:lnSpc>
                <a:defRPr sz="1600">
                  <a:solidFill>
                    <a:srgbClr val="7C7C7C"/>
                  </a:solidFill>
                </a:defRPr>
              </a:pPr>
              <a:r>
                <a:t>calls not about</a:t>
              </a:r>
              <a:br/>
              <a:r>
                <a:t>a medicine/drug</a:t>
              </a:r>
            </a:p>
          </p:txBody>
        </p:sp>
        <p:sp>
          <p:nvSpPr>
            <p:cNvPr id="131" name="Rectangle 2"/>
            <p:cNvSpPr txBox="1"/>
            <p:nvPr/>
          </p:nvSpPr>
          <p:spPr>
            <a:xfrm>
              <a:off x="3874299" y="520579"/>
              <a:ext cx="2468031" cy="5480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nSpc>
                  <a:spcPts val="1800"/>
                </a:lnSpc>
                <a:defRPr sz="1600">
                  <a:solidFill>
                    <a:srgbClr val="7C7C7C"/>
                  </a:solidFill>
                </a:defRPr>
              </a:pPr>
              <a:r>
                <a:t>calls about</a:t>
              </a:r>
            </a:p>
            <a:p>
              <a:pPr>
                <a:lnSpc>
                  <a:spcPts val="1800"/>
                </a:lnSpc>
                <a:defRPr sz="1600">
                  <a:solidFill>
                    <a:srgbClr val="7C7C7C"/>
                  </a:solidFill>
                </a:defRPr>
              </a:pPr>
              <a:r>
                <a:t>a medicine/drug</a:t>
              </a:r>
            </a:p>
          </p:txBody>
        </p:sp>
        <p:pic>
          <p:nvPicPr>
            <p:cNvPr id="132" name="Picture 19" descr="Picture 19"/>
            <p:cNvPicPr>
              <a:picLocks noChangeAspect="1"/>
            </p:cNvPicPr>
            <p:nvPr/>
          </p:nvPicPr>
          <p:blipFill>
            <a:blip r:embed="rId3"/>
            <a:stretch>
              <a:fillRect/>
            </a:stretch>
          </p:blipFill>
          <p:spPr>
            <a:xfrm>
              <a:off x="-1" y="0"/>
              <a:ext cx="3955255" cy="3319653"/>
            </a:xfrm>
            <a:prstGeom prst="rect">
              <a:avLst/>
            </a:prstGeom>
            <a:ln w="12700" cap="flat">
              <a:noFill/>
              <a:miter lim="400000"/>
            </a:ln>
            <a:effectLst/>
          </p:spPr>
        </p:pic>
        <p:sp>
          <p:nvSpPr>
            <p:cNvPr id="133" name="TextBox 4"/>
            <p:cNvSpPr txBox="1"/>
            <p:nvPr/>
          </p:nvSpPr>
          <p:spPr>
            <a:xfrm>
              <a:off x="779728" y="761999"/>
              <a:ext cx="764971" cy="4021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Futura"/>
                  <a:ea typeface="Futura"/>
                  <a:cs typeface="Futura"/>
                  <a:sym typeface="Futura"/>
                </a:defRPr>
              </a:lvl1pPr>
            </a:lstStyle>
            <a:p>
              <a:r>
                <a:t>18%</a:t>
              </a:r>
            </a:p>
          </p:txBody>
        </p:sp>
        <p:sp>
          <p:nvSpPr>
            <p:cNvPr id="134" name="TextBox 6"/>
            <p:cNvSpPr txBox="1"/>
            <p:nvPr/>
          </p:nvSpPr>
          <p:spPr>
            <a:xfrm>
              <a:off x="1973470" y="2076016"/>
              <a:ext cx="766887" cy="4021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Futura"/>
                  <a:ea typeface="Futura"/>
                  <a:cs typeface="Futura"/>
                  <a:sym typeface="Futura"/>
                </a:defRPr>
              </a:lvl1pPr>
            </a:lstStyle>
            <a:p>
              <a:r>
                <a:t>82%</a:t>
              </a:r>
            </a:p>
          </p:txBody>
        </p:sp>
      </p:grpSp>
      <p:sp>
        <p:nvSpPr>
          <p:cNvPr id="136" name="TextBox 7"/>
          <p:cNvSpPr txBox="1"/>
          <p:nvPr/>
        </p:nvSpPr>
        <p:spPr>
          <a:xfrm>
            <a:off x="637568" y="3284797"/>
            <a:ext cx="4620232" cy="1399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a:solidFill>
                  <a:srgbClr val="7C7C7C"/>
                </a:solidFill>
              </a:defRPr>
            </a:pPr>
            <a:r>
              <a:t>How often is a call to poison control about a medicine or drug?</a:t>
            </a:r>
            <a:br/>
            <a:r>
              <a:rPr sz="1600" i="1"/>
              <a:t>(calls concerning 13-18 years-old)</a:t>
            </a:r>
          </a:p>
        </p:txBody>
      </p:sp>
      <p:pic>
        <p:nvPicPr>
          <p:cNvPr id="137" name="Picture 13" descr="Picture 13"/>
          <p:cNvPicPr>
            <a:picLocks noChangeAspect="1"/>
          </p:cNvPicPr>
          <p:nvPr/>
        </p:nvPicPr>
        <p:blipFill>
          <a:blip r:embed="rId4"/>
          <a:stretch>
            <a:fillRect/>
          </a:stretch>
        </p:blipFill>
        <p:spPr>
          <a:xfrm>
            <a:off x="1" y="5944437"/>
            <a:ext cx="12192001" cy="914401"/>
          </a:xfrm>
          <a:prstGeom prst="rect">
            <a:avLst/>
          </a:prstGeom>
          <a:ln w="12700">
            <a:miter lim="400000"/>
          </a:ln>
        </p:spPr>
      </p:pic>
      <p:sp>
        <p:nvSpPr>
          <p:cNvPr id="138" name="TextBox 16"/>
          <p:cNvSpPr txBox="1"/>
          <p:nvPr/>
        </p:nvSpPr>
        <p:spPr>
          <a:xfrm>
            <a:off x="8153399" y="6216970"/>
            <a:ext cx="3108987" cy="402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139" name="Picture 9" descr="Picture 9"/>
          <p:cNvPicPr>
            <a:picLocks noChangeAspect="1"/>
          </p:cNvPicPr>
          <p:nvPr/>
        </p:nvPicPr>
        <p:blipFill>
          <a:blip r:embed="rId5"/>
          <a:stretch>
            <a:fillRect/>
          </a:stretch>
        </p:blipFill>
        <p:spPr>
          <a:xfrm>
            <a:off x="0" y="-18991"/>
            <a:ext cx="12192000" cy="2044701"/>
          </a:xfrm>
          <a:prstGeom prst="rect">
            <a:avLst/>
          </a:prstGeom>
          <a:ln w="12700">
            <a:miter lim="400000"/>
          </a:ln>
        </p:spPr>
      </p:pic>
      <p:pic>
        <p:nvPicPr>
          <p:cNvPr id="140" name="Picture 5" descr="Picture 5"/>
          <p:cNvPicPr>
            <a:picLocks noChangeAspect="1"/>
          </p:cNvPicPr>
          <p:nvPr/>
        </p:nvPicPr>
        <p:blipFill>
          <a:blip r:embed="rId6"/>
          <a:stretch>
            <a:fillRect/>
          </a:stretch>
        </p:blipFill>
        <p:spPr>
          <a:xfrm>
            <a:off x="26323" y="-18991"/>
            <a:ext cx="12165678" cy="20342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
          <p:cNvSpPr txBox="1"/>
          <p:nvPr/>
        </p:nvSpPr>
        <p:spPr>
          <a:xfrm>
            <a:off x="533400" y="3124199"/>
            <a:ext cx="3450526" cy="1862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300">
                <a:solidFill>
                  <a:srgbClr val="7C7C7C"/>
                </a:solidFill>
              </a:defRPr>
            </a:pPr>
            <a:r>
              <a:t>In 2021, </a:t>
            </a:r>
            <a:r>
              <a:rPr b="1"/>
              <a:t>15%</a:t>
            </a:r>
            <a:r>
              <a:t> of NC high schoolers surveyed reported misusing or abusing prescription medication.</a:t>
            </a:r>
          </a:p>
        </p:txBody>
      </p:sp>
      <p:sp>
        <p:nvSpPr>
          <p:cNvPr id="145" name="TextBox 5"/>
          <p:cNvSpPr txBox="1"/>
          <p:nvPr/>
        </p:nvSpPr>
        <p:spPr>
          <a:xfrm>
            <a:off x="632252" y="5644114"/>
            <a:ext cx="5692348" cy="243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100" i="1">
                <a:solidFill>
                  <a:srgbClr val="7C7C7C"/>
                </a:solidFill>
              </a:defRPr>
            </a:pPr>
            <a:r>
              <a:t>Source: </a:t>
            </a:r>
            <a:r>
              <a:rPr>
                <a:solidFill>
                  <a:srgbClr val="000000"/>
                </a:solidFill>
              </a:rPr>
              <a:t> </a:t>
            </a:r>
            <a:r>
              <a:t>NC Youth Risk Behavior Survey, 2021</a:t>
            </a:r>
          </a:p>
        </p:txBody>
      </p:sp>
      <p:pic>
        <p:nvPicPr>
          <p:cNvPr id="146" name="Picture 9" descr="Picture 9"/>
          <p:cNvPicPr>
            <a:picLocks noChangeAspect="1"/>
          </p:cNvPicPr>
          <p:nvPr/>
        </p:nvPicPr>
        <p:blipFill>
          <a:blip r:embed="rId3"/>
          <a:stretch>
            <a:fillRect/>
          </a:stretch>
        </p:blipFill>
        <p:spPr>
          <a:xfrm>
            <a:off x="1" y="5944437"/>
            <a:ext cx="12192001" cy="914401"/>
          </a:xfrm>
          <a:prstGeom prst="rect">
            <a:avLst/>
          </a:prstGeom>
          <a:ln w="12700">
            <a:miter lim="400000"/>
          </a:ln>
        </p:spPr>
      </p:pic>
      <p:sp>
        <p:nvSpPr>
          <p:cNvPr id="147" name="TextBox 10"/>
          <p:cNvSpPr txBox="1"/>
          <p:nvPr/>
        </p:nvSpPr>
        <p:spPr>
          <a:xfrm>
            <a:off x="8153399" y="6216970"/>
            <a:ext cx="3108987" cy="402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148" name="Picture 11" descr="Picture 11"/>
          <p:cNvPicPr>
            <a:picLocks noChangeAspect="1"/>
          </p:cNvPicPr>
          <p:nvPr/>
        </p:nvPicPr>
        <p:blipFill>
          <a:blip r:embed="rId4"/>
          <a:stretch>
            <a:fillRect/>
          </a:stretch>
        </p:blipFill>
        <p:spPr>
          <a:xfrm>
            <a:off x="0" y="-4171"/>
            <a:ext cx="12192000" cy="2044701"/>
          </a:xfrm>
          <a:prstGeom prst="rect">
            <a:avLst/>
          </a:prstGeom>
          <a:ln w="12700">
            <a:miter lim="400000"/>
          </a:ln>
        </p:spPr>
      </p:pic>
      <p:pic>
        <p:nvPicPr>
          <p:cNvPr id="149" name="Picture 3" descr="Picture 3"/>
          <p:cNvPicPr>
            <a:picLocks noChangeAspect="1"/>
          </p:cNvPicPr>
          <p:nvPr/>
        </p:nvPicPr>
        <p:blipFill>
          <a:blip r:embed="rId5"/>
          <a:stretch>
            <a:fillRect/>
          </a:stretch>
        </p:blipFill>
        <p:spPr>
          <a:xfrm>
            <a:off x="-2" y="-1387"/>
            <a:ext cx="12211823" cy="2041917"/>
          </a:xfrm>
          <a:prstGeom prst="rect">
            <a:avLst/>
          </a:prstGeom>
          <a:ln w="12700">
            <a:miter lim="400000"/>
          </a:ln>
        </p:spPr>
      </p:pic>
      <p:pic>
        <p:nvPicPr>
          <p:cNvPr id="150" name="Picture 8" descr="Picture 8"/>
          <p:cNvPicPr>
            <a:picLocks noChangeAspect="1"/>
          </p:cNvPicPr>
          <p:nvPr/>
        </p:nvPicPr>
        <p:blipFill>
          <a:blip r:embed="rId6"/>
          <a:stretch>
            <a:fillRect/>
          </a:stretch>
        </p:blipFill>
        <p:spPr>
          <a:xfrm>
            <a:off x="4202452" y="2819400"/>
            <a:ext cx="7456148" cy="2292076"/>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154" name="Picture 7" descr="Picture 7"/>
          <p:cNvPicPr>
            <a:picLocks noChangeAspect="1"/>
          </p:cNvPicPr>
          <p:nvPr/>
        </p:nvPicPr>
        <p:blipFill>
          <a:blip r:embed="rId4"/>
          <a:stretch>
            <a:fillRect/>
          </a:stretch>
        </p:blipFill>
        <p:spPr>
          <a:xfrm>
            <a:off x="5445326" y="0"/>
            <a:ext cx="5765548" cy="5943600"/>
          </a:xfrm>
          <a:prstGeom prst="rect">
            <a:avLst/>
          </a:prstGeom>
          <a:ln w="12700">
            <a:miter lim="400000"/>
          </a:ln>
        </p:spPr>
      </p:pic>
      <p:sp>
        <p:nvSpPr>
          <p:cNvPr id="155" name="TextBox 11"/>
          <p:cNvSpPr txBox="1"/>
          <p:nvPr/>
        </p:nvSpPr>
        <p:spPr>
          <a:xfrm rot="5400000">
            <a:off x="8715700" y="2665477"/>
            <a:ext cx="5943600" cy="612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200" spc="300">
                <a:solidFill>
                  <a:srgbClr val="FFFFFF"/>
                </a:solidFill>
                <a:latin typeface="Futura Bold"/>
                <a:ea typeface="Futura Bold"/>
                <a:cs typeface="Futura Bold"/>
                <a:sym typeface="Futura Bold"/>
              </a:defRPr>
            </a:lvl1pPr>
          </a:lstStyle>
          <a:p>
            <a:r>
              <a:t>Harry Cohen</a:t>
            </a:r>
          </a:p>
        </p:txBody>
      </p:sp>
      <p:pic>
        <p:nvPicPr>
          <p:cNvPr id="156" name="Picture 10" descr="Picture 10"/>
          <p:cNvPicPr>
            <a:picLocks noChangeAspect="1"/>
          </p:cNvPicPr>
          <p:nvPr/>
        </p:nvPicPr>
        <p:blipFill>
          <a:blip r:embed="rId5"/>
          <a:stretch>
            <a:fillRect/>
          </a:stretch>
        </p:blipFill>
        <p:spPr>
          <a:xfrm>
            <a:off x="1" y="5944437"/>
            <a:ext cx="12192001" cy="914401"/>
          </a:xfrm>
          <a:prstGeom prst="rect">
            <a:avLst/>
          </a:prstGeom>
          <a:ln w="12700">
            <a:miter lim="400000"/>
          </a:ln>
        </p:spPr>
      </p:pic>
      <p:sp>
        <p:nvSpPr>
          <p:cNvPr id="157" name="TextBox 12"/>
          <p:cNvSpPr txBox="1"/>
          <p:nvPr/>
        </p:nvSpPr>
        <p:spPr>
          <a:xfrm>
            <a:off x="8153399" y="6216970"/>
            <a:ext cx="3108987" cy="402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158" name="Picture 14" descr="Picture 14"/>
          <p:cNvPicPr>
            <a:picLocks noChangeAspect="1"/>
          </p:cNvPicPr>
          <p:nvPr/>
        </p:nvPicPr>
        <p:blipFill>
          <a:blip r:embed="rId6"/>
          <a:stretch>
            <a:fillRect/>
          </a:stretch>
        </p:blipFill>
        <p:spPr>
          <a:xfrm>
            <a:off x="987627" y="0"/>
            <a:ext cx="4457701" cy="59436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SHARING PILLS CAN KILL - PSA.mp4" descr="SHARING PILLS CAN KILL - PSA.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2279925" y="1292670"/>
            <a:ext cx="7632149" cy="4293083"/>
          </a:xfrm>
          <a:prstGeom prst="rect">
            <a:avLst/>
          </a:prstGeom>
          <a:ln w="12700">
            <a:miter lim="400000"/>
          </a:ln>
          <a:effectLst>
            <a:outerShdw blurRad="292100" dist="139700" dir="2700000" rotWithShape="0">
              <a:srgbClr val="333333">
                <a:alpha val="64999"/>
              </a:srgbClr>
            </a:outerShdw>
          </a:effectLst>
        </p:spPr>
      </p:pic>
      <p:pic>
        <p:nvPicPr>
          <p:cNvPr id="163" name="Picture 7" descr="Picture 7"/>
          <p:cNvPicPr>
            <a:picLocks noChangeAspect="1"/>
          </p:cNvPicPr>
          <p:nvPr/>
        </p:nvPicPr>
        <p:blipFill>
          <a:blip r:embed="rId6"/>
          <a:stretch>
            <a:fillRect/>
          </a:stretch>
        </p:blipFill>
        <p:spPr>
          <a:xfrm>
            <a:off x="1" y="5944437"/>
            <a:ext cx="12192001" cy="914401"/>
          </a:xfrm>
          <a:prstGeom prst="rect">
            <a:avLst/>
          </a:prstGeom>
          <a:ln w="12700">
            <a:miter lim="400000"/>
          </a:ln>
        </p:spPr>
      </p:pic>
      <p:sp>
        <p:nvSpPr>
          <p:cNvPr id="164" name="TextBox 8"/>
          <p:cNvSpPr txBox="1"/>
          <p:nvPr/>
        </p:nvSpPr>
        <p:spPr>
          <a:xfrm>
            <a:off x="8153399" y="6216970"/>
            <a:ext cx="3108987" cy="402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165" name="Picture 11" descr="Picture 11"/>
          <p:cNvPicPr>
            <a:picLocks noChangeAspect="1"/>
          </p:cNvPicPr>
          <p:nvPr/>
        </p:nvPicPr>
        <p:blipFill>
          <a:blip r:embed="rId7"/>
          <a:stretch>
            <a:fillRect/>
          </a:stretch>
        </p:blipFill>
        <p:spPr>
          <a:xfrm>
            <a:off x="14468" y="0"/>
            <a:ext cx="12192001" cy="9271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15" fill="hold"/>
                                        <p:tgtEl>
                                          <p:spTgt spid="16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16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Picture 2" descr="Picture 2"/>
          <p:cNvPicPr>
            <a:picLocks noChangeAspect="1"/>
          </p:cNvPicPr>
          <p:nvPr/>
        </p:nvPicPr>
        <p:blipFill>
          <a:blip r:embed="rId3"/>
          <a:stretch>
            <a:fillRect/>
          </a:stretch>
        </p:blipFill>
        <p:spPr>
          <a:xfrm>
            <a:off x="-3051" y="0"/>
            <a:ext cx="12195052" cy="2039112"/>
          </a:xfrm>
          <a:prstGeom prst="rect">
            <a:avLst/>
          </a:prstGeom>
          <a:ln w="12700">
            <a:miter lim="400000"/>
          </a:ln>
        </p:spPr>
      </p:pic>
      <p:sp>
        <p:nvSpPr>
          <p:cNvPr id="170" name="Content Placeholder 2"/>
          <p:cNvSpPr txBox="1">
            <a:spLocks noGrp="1"/>
          </p:cNvSpPr>
          <p:nvPr>
            <p:ph type="body" sz="quarter" idx="1"/>
          </p:nvPr>
        </p:nvSpPr>
        <p:spPr>
          <a:xfrm>
            <a:off x="609600" y="2743200"/>
            <a:ext cx="5410200" cy="2761615"/>
          </a:xfrm>
          <a:prstGeom prst="rect">
            <a:avLst/>
          </a:prstGeom>
        </p:spPr>
        <p:txBody>
          <a:bodyPr/>
          <a:lstStyle/>
          <a:p>
            <a:pPr marL="0" indent="0" defTabSz="905255">
              <a:lnSpc>
                <a:spcPct val="81000"/>
              </a:lnSpc>
              <a:spcBef>
                <a:spcPts val="900"/>
              </a:spcBef>
              <a:buSzTx/>
              <a:buNone/>
              <a:defRPr sz="2376">
                <a:solidFill>
                  <a:srgbClr val="7C7C7C"/>
                </a:solidFill>
              </a:defRPr>
            </a:pPr>
            <a:r>
              <a:t>Taking too many prescription medications at one time or taking them with alcohol or other prescription medications can cause: </a:t>
            </a:r>
            <a:br/>
            <a:endParaRPr/>
          </a:p>
          <a:p>
            <a:pPr marL="226313" indent="-226313" defTabSz="905255">
              <a:lnSpc>
                <a:spcPct val="81000"/>
              </a:lnSpc>
              <a:spcBef>
                <a:spcPts val="900"/>
              </a:spcBef>
              <a:defRPr sz="2376">
                <a:solidFill>
                  <a:srgbClr val="7C7C7C"/>
                </a:solidFill>
              </a:defRPr>
            </a:pPr>
            <a:r>
              <a:t>liver damage</a:t>
            </a:r>
          </a:p>
          <a:p>
            <a:pPr marL="226313" indent="-226313" defTabSz="905255">
              <a:lnSpc>
                <a:spcPct val="81000"/>
              </a:lnSpc>
              <a:spcBef>
                <a:spcPts val="900"/>
              </a:spcBef>
              <a:defRPr sz="2376">
                <a:solidFill>
                  <a:srgbClr val="7C7C7C"/>
                </a:solidFill>
              </a:defRPr>
            </a:pPr>
            <a:r>
              <a:t>brain damage</a:t>
            </a:r>
          </a:p>
          <a:p>
            <a:pPr marL="226313" indent="-226313" defTabSz="905255">
              <a:lnSpc>
                <a:spcPct val="81000"/>
              </a:lnSpc>
              <a:spcBef>
                <a:spcPts val="900"/>
              </a:spcBef>
              <a:defRPr sz="2376">
                <a:solidFill>
                  <a:srgbClr val="7C7C7C"/>
                </a:solidFill>
              </a:defRPr>
            </a:pPr>
            <a:r>
              <a:t>death</a:t>
            </a:r>
          </a:p>
        </p:txBody>
      </p:sp>
      <p:pic>
        <p:nvPicPr>
          <p:cNvPr id="171" name="Picture 7" descr="Picture 7"/>
          <p:cNvPicPr>
            <a:picLocks noChangeAspect="1"/>
          </p:cNvPicPr>
          <p:nvPr/>
        </p:nvPicPr>
        <p:blipFill>
          <a:blip r:embed="rId4"/>
          <a:stretch>
            <a:fillRect/>
          </a:stretch>
        </p:blipFill>
        <p:spPr>
          <a:xfrm>
            <a:off x="1" y="5944437"/>
            <a:ext cx="12192001" cy="914401"/>
          </a:xfrm>
          <a:prstGeom prst="rect">
            <a:avLst/>
          </a:prstGeom>
          <a:ln w="12700">
            <a:miter lim="400000"/>
          </a:ln>
        </p:spPr>
      </p:pic>
      <p:sp>
        <p:nvSpPr>
          <p:cNvPr id="172" name="TextBox 9"/>
          <p:cNvSpPr txBox="1"/>
          <p:nvPr/>
        </p:nvSpPr>
        <p:spPr>
          <a:xfrm>
            <a:off x="8153399" y="6216970"/>
            <a:ext cx="3108987" cy="402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173" name="Picture 5" descr="Picture 5"/>
          <p:cNvPicPr>
            <a:picLocks noChangeAspect="1"/>
          </p:cNvPicPr>
          <p:nvPr/>
        </p:nvPicPr>
        <p:blipFill>
          <a:blip r:embed="rId5"/>
          <a:stretch>
            <a:fillRect/>
          </a:stretch>
        </p:blipFill>
        <p:spPr>
          <a:xfrm>
            <a:off x="7010400" y="2150570"/>
            <a:ext cx="3657600" cy="365760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134</TotalTime>
  <Words>2334</Words>
  <Application>Microsoft Macintosh PowerPoint</Application>
  <PresentationFormat>Widescreen</PresentationFormat>
  <Paragraphs>291</Paragraphs>
  <Slides>22</Slides>
  <Notes>22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Arial,Sans-Serif</vt:lpstr>
      <vt:lpstr>Calibri</vt:lpstr>
      <vt:lpstr>Calibri Light</vt:lpstr>
      <vt:lpstr>Futura</vt:lpstr>
      <vt:lpstr>Futura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Steverson, Alexa C</dc:creator>
  <cp:lastModifiedBy>Colleen Newlin</cp:lastModifiedBy>
  <cp:revision>59</cp:revision>
  <dcterms:modified xsi:type="dcterms:W3CDTF">2023-11-30T21:24:00Z</dcterms:modified>
</cp:coreProperties>
</file>